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0" r:id="rId5"/>
    <p:sldId id="259" r:id="rId6"/>
    <p:sldId id="263" r:id="rId7"/>
    <p:sldId id="261" r:id="rId8"/>
    <p:sldId id="270" r:id="rId9"/>
    <p:sldId id="262" r:id="rId10"/>
    <p:sldId id="265" r:id="rId11"/>
    <p:sldId id="264" r:id="rId12"/>
    <p:sldId id="266" r:id="rId13"/>
    <p:sldId id="267" r:id="rId14"/>
    <p:sldId id="268" r:id="rId15"/>
    <p:sldId id="269" r:id="rId16"/>
    <p:sldId id="271" r:id="rId17"/>
    <p:sldId id="272" r:id="rId18"/>
    <p:sldId id="273" r:id="rId19"/>
    <p:sldId id="274" r:id="rId20"/>
    <p:sldId id="275" r:id="rId21"/>
    <p:sldId id="278" r:id="rId22"/>
    <p:sldId id="277" r:id="rId23"/>
    <p:sldId id="276"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3277" autoAdjust="0"/>
  </p:normalViewPr>
  <p:slideViewPr>
    <p:cSldViewPr>
      <p:cViewPr varScale="1">
        <p:scale>
          <a:sx n="56" d="100"/>
          <a:sy n="56" d="100"/>
        </p:scale>
        <p:origin x="-155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A5DE8-34B1-40DB-B04C-441CC5A4C0C3}" type="datetimeFigureOut">
              <a:rPr lang="en-US" smtClean="0"/>
              <a:t>12/16/2012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DB0AD3-5C04-4AFF-A2B3-11F83283F4BB}" type="slidenum">
              <a:rPr lang="en-US" smtClean="0"/>
              <a:t>‹#›</a:t>
            </a:fld>
            <a:endParaRPr lang="en-US" dirty="0"/>
          </a:p>
        </p:txBody>
      </p:sp>
    </p:spTree>
    <p:extLst>
      <p:ext uri="{BB962C8B-B14F-4D97-AF65-F5344CB8AC3E}">
        <p14:creationId xmlns:p14="http://schemas.microsoft.com/office/powerpoint/2010/main" val="274966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DB0AD3-5C04-4AFF-A2B3-11F83283F4BB}" type="slidenum">
              <a:rPr lang="en-US" smtClean="0"/>
              <a:t>1</a:t>
            </a:fld>
            <a:endParaRPr lang="en-US"/>
          </a:p>
        </p:txBody>
      </p:sp>
    </p:spTree>
    <p:extLst>
      <p:ext uri="{BB962C8B-B14F-4D97-AF65-F5344CB8AC3E}">
        <p14:creationId xmlns:p14="http://schemas.microsoft.com/office/powerpoint/2010/main" val="2536378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4. – Make clear that methodology</a:t>
            </a:r>
            <a:r>
              <a:rPr lang="en-US" baseline="0" dirty="0" smtClean="0"/>
              <a:t> put together with use of ArcGIS 10.0 in mind. 10.1 has new </a:t>
            </a:r>
            <a:r>
              <a:rPr lang="en-US" baseline="0" dirty="0" err="1" smtClean="0"/>
              <a:t>LiDAR</a:t>
            </a:r>
            <a:r>
              <a:rPr lang="en-US" baseline="0" dirty="0" smtClean="0"/>
              <a:t> tools that render much of this methodology obsolete.  However, an upgrade to 10.1 is not going to happen in Regulatory anytime soon (again budgetary), so this methodology will still be useful for the foreseeable future.</a:t>
            </a:r>
          </a:p>
        </p:txBody>
      </p:sp>
      <p:sp>
        <p:nvSpPr>
          <p:cNvPr id="4" name="Slide Number Placeholder 3"/>
          <p:cNvSpPr>
            <a:spLocks noGrp="1"/>
          </p:cNvSpPr>
          <p:nvPr>
            <p:ph type="sldNum" sz="quarter" idx="10"/>
          </p:nvPr>
        </p:nvSpPr>
        <p:spPr/>
        <p:txBody>
          <a:bodyPr/>
          <a:lstStyle/>
          <a:p>
            <a:fld id="{8BDB0AD3-5C04-4AFF-A2B3-11F83283F4BB}" type="slidenum">
              <a:rPr lang="en-US" smtClean="0"/>
              <a:t>5</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6</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Don’t have ArcGIS Image Server extension, aren’t</a:t>
            </a:r>
            <a:r>
              <a:rPr lang="en-US" baseline="0" dirty="0" smtClean="0"/>
              <a:t> likely to be getting it.  </a:t>
            </a:r>
            <a:r>
              <a:rPr lang="en-US" dirty="0" smtClean="0"/>
              <a:t>We are looking into the</a:t>
            </a:r>
            <a:r>
              <a:rPr lang="en-US" baseline="0" dirty="0" smtClean="0"/>
              <a:t> potential to serve the data through a browser via ArcGIS Online, as we will probably be getting a full license soon. But in the meantime, and considering processing overhead and storage requirements, we decided to go with option 2 – piecemeal.</a:t>
            </a:r>
          </a:p>
        </p:txBody>
      </p:sp>
      <p:sp>
        <p:nvSpPr>
          <p:cNvPr id="4" name="Slide Number Placeholder 3"/>
          <p:cNvSpPr>
            <a:spLocks noGrp="1"/>
          </p:cNvSpPr>
          <p:nvPr>
            <p:ph type="sldNum" sz="quarter" idx="10"/>
          </p:nvPr>
        </p:nvSpPr>
        <p:spPr/>
        <p:txBody>
          <a:bodyPr/>
          <a:lstStyle/>
          <a:p>
            <a:fld id="{8BDB0AD3-5C04-4AFF-A2B3-11F83283F4BB}" type="slidenum">
              <a:rPr lang="en-US" smtClean="0"/>
              <a:t>7</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Don’t have ArcGIS Image Server extension, aren’t</a:t>
            </a:r>
            <a:r>
              <a:rPr lang="en-US" baseline="0" dirty="0" smtClean="0"/>
              <a:t> likely to be getting it.  </a:t>
            </a:r>
            <a:r>
              <a:rPr lang="en-US" dirty="0" smtClean="0"/>
              <a:t>We are looking into the</a:t>
            </a:r>
            <a:r>
              <a:rPr lang="en-US" baseline="0" dirty="0" smtClean="0"/>
              <a:t> potential to serve the data through a browser via ArcGIS Online, as we will probably be getting a full license soon. But in the meantime, and considering processing overhead and storage requirements, we decided to go with option 2 – piecemeal.</a:t>
            </a:r>
          </a:p>
        </p:txBody>
      </p:sp>
      <p:sp>
        <p:nvSpPr>
          <p:cNvPr id="4" name="Slide Number Placeholder 3"/>
          <p:cNvSpPr>
            <a:spLocks noGrp="1"/>
          </p:cNvSpPr>
          <p:nvPr>
            <p:ph type="sldNum" sz="quarter" idx="10"/>
          </p:nvPr>
        </p:nvSpPr>
        <p:spPr/>
        <p:txBody>
          <a:bodyPr/>
          <a:lstStyle/>
          <a:p>
            <a:fld id="{8BDB0AD3-5C04-4AFF-A2B3-11F83283F4BB}" type="slidenum">
              <a:rPr lang="en-US" smtClean="0"/>
              <a:t>8</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Explain each. Note that </a:t>
            </a:r>
            <a:r>
              <a:rPr lang="en-US" baseline="0" dirty="0" err="1" smtClean="0"/>
              <a:t>LiDAR</a:t>
            </a:r>
            <a:r>
              <a:rPr lang="en-US" baseline="0" dirty="0" smtClean="0"/>
              <a:t> is </a:t>
            </a:r>
            <a:r>
              <a:rPr lang="en-US" baseline="0" dirty="0" err="1" smtClean="0"/>
              <a:t>convieniently</a:t>
            </a:r>
            <a:r>
              <a:rPr lang="en-US" baseline="0" dirty="0" smtClean="0"/>
              <a:t> already </a:t>
            </a:r>
            <a:r>
              <a:rPr lang="en-US" baseline="0" dirty="0" err="1" smtClean="0"/>
              <a:t>georeferenced</a:t>
            </a:r>
            <a:r>
              <a:rPr lang="en-US" baseline="0" dirty="0" smtClean="0"/>
              <a:t> as it is created.</a:t>
            </a:r>
          </a:p>
        </p:txBody>
      </p:sp>
      <p:sp>
        <p:nvSpPr>
          <p:cNvPr id="4" name="Slide Number Placeholder 3"/>
          <p:cNvSpPr>
            <a:spLocks noGrp="1"/>
          </p:cNvSpPr>
          <p:nvPr>
            <p:ph type="sldNum" sz="quarter" idx="10"/>
          </p:nvPr>
        </p:nvSpPr>
        <p:spPr/>
        <p:txBody>
          <a:bodyPr/>
          <a:lstStyle/>
          <a:p>
            <a:fld id="{8BDB0AD3-5C04-4AFF-A2B3-11F83283F4BB}" type="slidenum">
              <a:rPr lang="en-US" smtClean="0"/>
              <a:t>9</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10</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Using LAS 1.1 Specification</a:t>
            </a:r>
          </a:p>
        </p:txBody>
      </p:sp>
      <p:sp>
        <p:nvSpPr>
          <p:cNvPr id="4" name="Slide Number Placeholder 3"/>
          <p:cNvSpPr>
            <a:spLocks noGrp="1"/>
          </p:cNvSpPr>
          <p:nvPr>
            <p:ph type="sldNum" sz="quarter" idx="10"/>
          </p:nvPr>
        </p:nvSpPr>
        <p:spPr/>
        <p:txBody>
          <a:bodyPr/>
          <a:lstStyle/>
          <a:p>
            <a:fld id="{8BDB0AD3-5C04-4AFF-A2B3-11F83283F4BB}" type="slidenum">
              <a:rPr lang="en-US" smtClean="0"/>
              <a:t>11</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Using LAS 1.1 Specification</a:t>
            </a:r>
          </a:p>
        </p:txBody>
      </p:sp>
      <p:sp>
        <p:nvSpPr>
          <p:cNvPr id="4" name="Slide Number Placeholder 3"/>
          <p:cNvSpPr>
            <a:spLocks noGrp="1"/>
          </p:cNvSpPr>
          <p:nvPr>
            <p:ph type="sldNum" sz="quarter" idx="10"/>
          </p:nvPr>
        </p:nvSpPr>
        <p:spPr/>
        <p:txBody>
          <a:bodyPr/>
          <a:lstStyle/>
          <a:p>
            <a:fld id="{8BDB0AD3-5C04-4AFF-A2B3-11F83283F4BB}" type="slidenum">
              <a:rPr lang="en-US" smtClean="0"/>
              <a:t>12</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13</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14</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15</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16</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17</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18</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19</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20</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21</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22</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23</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24</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25</a:t>
            </a:fld>
            <a:endParaRPr lang="en-US" dirty="0"/>
          </a:p>
        </p:txBody>
      </p:sp>
    </p:spTree>
    <p:extLst>
      <p:ext uri="{BB962C8B-B14F-4D97-AF65-F5344CB8AC3E}">
        <p14:creationId xmlns:p14="http://schemas.microsoft.com/office/powerpoint/2010/main" val="3664759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26</a:t>
            </a:fld>
            <a:endParaRPr lang="en-US" dirty="0"/>
          </a:p>
        </p:txBody>
      </p:sp>
    </p:spTree>
    <p:extLst>
      <p:ext uri="{BB962C8B-B14F-4D97-AF65-F5344CB8AC3E}">
        <p14:creationId xmlns:p14="http://schemas.microsoft.com/office/powerpoint/2010/main" val="3664759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27</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28</a:t>
            </a:fld>
            <a:endParaRPr lang="en-US"/>
          </a:p>
        </p:txBody>
      </p:sp>
    </p:spTree>
    <p:extLst>
      <p:ext uri="{BB962C8B-B14F-4D97-AF65-F5344CB8AC3E}">
        <p14:creationId xmlns:p14="http://schemas.microsoft.com/office/powerpoint/2010/main" val="3664759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29</a:t>
            </a:fld>
            <a:endParaRPr lang="en-US" dirty="0"/>
          </a:p>
        </p:txBody>
      </p:sp>
    </p:spTree>
    <p:extLst>
      <p:ext uri="{BB962C8B-B14F-4D97-AF65-F5344CB8AC3E}">
        <p14:creationId xmlns:p14="http://schemas.microsoft.com/office/powerpoint/2010/main" val="3664759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30</a:t>
            </a:fld>
            <a:endParaRPr lang="en-US" dirty="0"/>
          </a:p>
        </p:txBody>
      </p:sp>
    </p:spTree>
    <p:extLst>
      <p:ext uri="{BB962C8B-B14F-4D97-AF65-F5344CB8AC3E}">
        <p14:creationId xmlns:p14="http://schemas.microsoft.com/office/powerpoint/2010/main" val="3664759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BDB0AD3-5C04-4AFF-A2B3-11F83283F4BB}" type="slidenum">
              <a:rPr lang="en-US" smtClean="0"/>
              <a:t>31</a:t>
            </a:fld>
            <a:endParaRPr lang="en-US" dirty="0"/>
          </a:p>
        </p:txBody>
      </p:sp>
    </p:spTree>
    <p:extLst>
      <p:ext uri="{BB962C8B-B14F-4D97-AF65-F5344CB8AC3E}">
        <p14:creationId xmlns:p14="http://schemas.microsoft.com/office/powerpoint/2010/main" val="3664759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DB0AD3-5C04-4AFF-A2B3-11F83283F4BB}" type="slidenum">
              <a:rPr lang="en-US" smtClean="0"/>
              <a:t>32</a:t>
            </a:fld>
            <a:endParaRPr lang="en-US"/>
          </a:p>
        </p:txBody>
      </p:sp>
    </p:spTree>
    <p:extLst>
      <p:ext uri="{BB962C8B-B14F-4D97-AF65-F5344CB8AC3E}">
        <p14:creationId xmlns:p14="http://schemas.microsoft.com/office/powerpoint/2010/main" val="2536378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7B25F171-C93C-438B-8C4C-A7649F04E6DD}"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25F171-C93C-438B-8C4C-A7649F04E6DD}"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7B25F171-C93C-438B-8C4C-A7649F04E6DD}"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4C48E8-3C13-47BB-AEB1-D8147B6218D8}" type="datetimeFigureOut">
              <a:rPr lang="en-US" smtClean="0"/>
              <a:t>12/16/2012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25F171-C93C-438B-8C4C-A7649F04E6D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94C48E8-3C13-47BB-AEB1-D8147B6218D8}" type="datetimeFigureOut">
              <a:rPr lang="en-US" smtClean="0"/>
              <a:t>12/16/2012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B25F171-C93C-438B-8C4C-A7649F04E6DD}"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1996" y="914400"/>
            <a:ext cx="7851648" cy="1828800"/>
          </a:xfrm>
        </p:spPr>
        <p:txBody>
          <a:bodyPr>
            <a:noAutofit/>
          </a:bodyPr>
          <a:lstStyle/>
          <a:p>
            <a:pPr algn="ctr"/>
            <a:r>
              <a:rPr lang="en-US" sz="2800" dirty="0"/>
              <a:t>Using ArcGIS 10.0 to develop a </a:t>
            </a:r>
            <a:r>
              <a:rPr lang="en-US" sz="2800" dirty="0" smtClean="0"/>
              <a:t>raw </a:t>
            </a:r>
            <a:r>
              <a:rPr lang="en-US" sz="2800" dirty="0" err="1" smtClean="0"/>
              <a:t>LiDAR</a:t>
            </a:r>
            <a:r>
              <a:rPr lang="en-US" sz="2800" dirty="0" smtClean="0"/>
              <a:t> </a:t>
            </a:r>
            <a:r>
              <a:rPr lang="en-US" sz="2800" dirty="0"/>
              <a:t>to Digital Elevation Model workflow for </a:t>
            </a:r>
            <a:r>
              <a:rPr lang="en-US" sz="2800" dirty="0" smtClean="0"/>
              <a:t>the</a:t>
            </a:r>
            <a:br>
              <a:rPr lang="en-US" sz="2800" dirty="0" smtClean="0"/>
            </a:br>
            <a:r>
              <a:rPr lang="en-US" sz="2800" dirty="0" smtClean="0"/>
              <a:t>U.S</a:t>
            </a:r>
            <a:r>
              <a:rPr lang="en-US" sz="2800" dirty="0"/>
              <a:t>. Army Corps of </a:t>
            </a:r>
            <a:r>
              <a:rPr lang="en-US" sz="2800" dirty="0" smtClean="0"/>
              <a:t>Engineers</a:t>
            </a:r>
            <a:br>
              <a:rPr lang="en-US" sz="2800" dirty="0" smtClean="0"/>
            </a:br>
            <a:r>
              <a:rPr lang="en-US" sz="2800" dirty="0" smtClean="0"/>
              <a:t>Sacramento </a:t>
            </a:r>
            <a:r>
              <a:rPr lang="en-US" sz="2800" dirty="0"/>
              <a:t>District Regulatory Division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865" y="3586726"/>
            <a:ext cx="3052135" cy="302083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2076" y="3581400"/>
            <a:ext cx="3389385" cy="3026157"/>
          </a:xfrm>
          <a:prstGeom prst="rect">
            <a:avLst/>
          </a:prstGeom>
        </p:spPr>
      </p:pic>
      <p:sp>
        <p:nvSpPr>
          <p:cNvPr id="6" name="TextBox 5"/>
          <p:cNvSpPr txBox="1"/>
          <p:nvPr/>
        </p:nvSpPr>
        <p:spPr>
          <a:xfrm>
            <a:off x="3330711" y="2819400"/>
            <a:ext cx="2294219" cy="584775"/>
          </a:xfrm>
          <a:prstGeom prst="rect">
            <a:avLst/>
          </a:prstGeom>
          <a:noFill/>
        </p:spPr>
        <p:txBody>
          <a:bodyPr wrap="none" rtlCol="0">
            <a:spAutoFit/>
          </a:bodyPr>
          <a:lstStyle/>
          <a:p>
            <a:pPr algn="ctr"/>
            <a:r>
              <a:rPr lang="en-US" sz="1600" dirty="0" smtClean="0">
                <a:solidFill>
                  <a:schemeClr val="bg2">
                    <a:lumMod val="20000"/>
                    <a:lumOff val="80000"/>
                  </a:schemeClr>
                </a:solidFill>
                <a:effectLst>
                  <a:outerShdw blurRad="38100" dist="38100" dir="2700000" algn="tl">
                    <a:srgbClr val="000000">
                      <a:alpha val="43137"/>
                    </a:srgbClr>
                  </a:outerShdw>
                </a:effectLst>
                <a:latin typeface="+mj-lt"/>
              </a:rPr>
              <a:t>Zachary </a:t>
            </a:r>
            <a:r>
              <a:rPr lang="en-US" sz="1600" dirty="0" err="1" smtClean="0">
                <a:solidFill>
                  <a:schemeClr val="bg2">
                    <a:lumMod val="20000"/>
                    <a:lumOff val="80000"/>
                  </a:schemeClr>
                </a:solidFill>
                <a:effectLst>
                  <a:outerShdw blurRad="38100" dist="38100" dir="2700000" algn="tl">
                    <a:srgbClr val="000000">
                      <a:alpha val="43137"/>
                    </a:srgbClr>
                  </a:outerShdw>
                </a:effectLst>
                <a:latin typeface="+mj-lt"/>
              </a:rPr>
              <a:t>Fancher</a:t>
            </a:r>
            <a:endParaRPr lang="en-US" sz="1600" dirty="0">
              <a:solidFill>
                <a:schemeClr val="bg2">
                  <a:lumMod val="20000"/>
                  <a:lumOff val="80000"/>
                </a:schemeClr>
              </a:solidFill>
              <a:effectLst>
                <a:outerShdw blurRad="38100" dist="38100" dir="2700000" algn="tl">
                  <a:srgbClr val="000000">
                    <a:alpha val="43137"/>
                  </a:srgbClr>
                </a:outerShdw>
              </a:effectLst>
              <a:latin typeface="+mj-lt"/>
            </a:endParaRPr>
          </a:p>
          <a:p>
            <a:pPr algn="ctr"/>
            <a:r>
              <a:rPr lang="en-US" sz="1600" dirty="0" smtClean="0">
                <a:solidFill>
                  <a:schemeClr val="bg2">
                    <a:lumMod val="20000"/>
                    <a:lumOff val="80000"/>
                  </a:schemeClr>
                </a:solidFill>
                <a:effectLst>
                  <a:outerShdw blurRad="38100" dist="38100" dir="2700000" algn="tl">
                    <a:srgbClr val="000000">
                      <a:alpha val="43137"/>
                    </a:srgbClr>
                  </a:outerShdw>
                </a:effectLst>
                <a:latin typeface="+mj-lt"/>
              </a:rPr>
              <a:t>Last updated 12/15/2012</a:t>
            </a:r>
            <a:endParaRPr lang="en-US" sz="1600" dirty="0">
              <a:solidFill>
                <a:schemeClr val="bg2">
                  <a:lumMod val="20000"/>
                  <a:lumOff val="8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420954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Background</a:t>
            </a:r>
            <a:endParaRPr lang="en-US" sz="3600" dirty="0"/>
          </a:p>
        </p:txBody>
      </p:sp>
      <p:sp>
        <p:nvSpPr>
          <p:cNvPr id="3" name="Content Placeholder 2"/>
          <p:cNvSpPr>
            <a:spLocks noGrp="1"/>
          </p:cNvSpPr>
          <p:nvPr>
            <p:ph idx="1"/>
          </p:nvPr>
        </p:nvSpPr>
        <p:spPr/>
        <p:txBody>
          <a:bodyPr>
            <a:normAutofit lnSpcReduction="10000"/>
          </a:bodyPr>
          <a:lstStyle/>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Regulatory </a:t>
            </a:r>
            <a:r>
              <a:rPr lang="en-US" sz="2400" dirty="0">
                <a:latin typeface="Calibri"/>
                <a:ea typeface="Calibri"/>
                <a:cs typeface="Times New Roman"/>
              </a:rPr>
              <a:t>Division responsible for making jurisdictional determinations on “Waters of the U.S”, as part of the permitting process for impacts to these aquatic features</a:t>
            </a:r>
            <a:r>
              <a:rPr lang="en-US" sz="2400" dirty="0" smtClean="0">
                <a:latin typeface="Calibri"/>
                <a:ea typeface="Calibri"/>
                <a:cs typeface="Times New Roman"/>
              </a:rPr>
              <a:t>.</a:t>
            </a:r>
          </a:p>
          <a:p>
            <a:pPr marR="0" lvl="0">
              <a:lnSpc>
                <a:spcPct val="115000"/>
              </a:lnSpc>
              <a:spcBef>
                <a:spcPts val="0"/>
              </a:spcBef>
              <a:spcAft>
                <a:spcPts val="1000"/>
              </a:spcAft>
              <a:buFont typeface="Arial" pitchFamily="34" charset="0"/>
              <a:buChar char="•"/>
            </a:pPr>
            <a:endParaRPr lang="en-US" sz="2400" dirty="0" smtClean="0">
              <a:latin typeface="Calibri"/>
              <a:ea typeface="Calibri"/>
              <a:cs typeface="Times New Roman"/>
            </a:endParaRPr>
          </a:p>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Push </a:t>
            </a:r>
            <a:r>
              <a:rPr lang="en-US" sz="2400" dirty="0">
                <a:latin typeface="Calibri"/>
                <a:ea typeface="Calibri"/>
                <a:cs typeface="Times New Roman"/>
              </a:rPr>
              <a:t>over the last couple of years to make determinations remotely, due to limited budget, staff, and high workload</a:t>
            </a:r>
            <a:r>
              <a:rPr lang="en-US" sz="2400" dirty="0" smtClean="0">
                <a:latin typeface="Calibri"/>
                <a:ea typeface="Calibri"/>
                <a:cs typeface="Times New Roman"/>
              </a:rPr>
              <a:t>.</a:t>
            </a:r>
          </a:p>
          <a:p>
            <a:pPr marR="0" lvl="0">
              <a:lnSpc>
                <a:spcPct val="115000"/>
              </a:lnSpc>
              <a:spcBef>
                <a:spcPts val="0"/>
              </a:spcBef>
              <a:spcAft>
                <a:spcPts val="1000"/>
              </a:spcAft>
              <a:buFont typeface="Arial" pitchFamily="34" charset="0"/>
              <a:buChar char="•"/>
            </a:pPr>
            <a:endParaRPr lang="en-US" sz="2400" dirty="0" smtClean="0">
              <a:latin typeface="Calibri"/>
              <a:ea typeface="Calibri"/>
              <a:cs typeface="Times New Roman"/>
            </a:endParaRPr>
          </a:p>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Available </a:t>
            </a:r>
            <a:r>
              <a:rPr lang="en-US" sz="2400" dirty="0">
                <a:latin typeface="Calibri"/>
                <a:ea typeface="Calibri"/>
                <a:cs typeface="Times New Roman"/>
              </a:rPr>
              <a:t>data not always sufficient – there is always a need for more high resolution imagery.</a:t>
            </a:r>
          </a:p>
          <a:p>
            <a:endParaRPr lang="en-US" dirty="0"/>
          </a:p>
        </p:txBody>
      </p:sp>
    </p:spTree>
    <p:extLst>
      <p:ext uri="{BB962C8B-B14F-4D97-AF65-F5344CB8AC3E}">
        <p14:creationId xmlns:p14="http://schemas.microsoft.com/office/powerpoint/2010/main" val="3593254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Background</a:t>
            </a:r>
            <a:endParaRPr lang="en-US" sz="3600" dirty="0"/>
          </a:p>
        </p:txBody>
      </p:sp>
      <p:sp>
        <p:nvSpPr>
          <p:cNvPr id="3" name="Content Placeholder 2"/>
          <p:cNvSpPr>
            <a:spLocks noGrp="1"/>
          </p:cNvSpPr>
          <p:nvPr>
            <p:ph idx="1"/>
          </p:nvPr>
        </p:nvSpPr>
        <p:spPr/>
        <p:txBody>
          <a:bodyPr>
            <a:normAutofit/>
          </a:bodyPr>
          <a:lstStyle/>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Regulatory recently acquired a vast </a:t>
            </a:r>
            <a:r>
              <a:rPr lang="en-US" sz="2400" dirty="0" err="1" smtClean="0">
                <a:latin typeface="Calibri"/>
                <a:ea typeface="Calibri"/>
                <a:cs typeface="Times New Roman"/>
              </a:rPr>
              <a:t>LiDAR</a:t>
            </a:r>
            <a:r>
              <a:rPr lang="en-US" sz="2400" dirty="0" smtClean="0">
                <a:latin typeface="Calibri"/>
                <a:ea typeface="Calibri"/>
                <a:cs typeface="Times New Roman"/>
              </a:rPr>
              <a:t> dataset through California Department of Water Resources.  Data was collected as part of DWR’s Central Valley Floodplain Evaluation and Delineation Program, from 2007-2010.</a:t>
            </a:r>
          </a:p>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High resolution dataset covering 9000 square miles of the Central Valley.</a:t>
            </a:r>
          </a:p>
          <a:p>
            <a:pPr marR="0" lvl="0">
              <a:lnSpc>
                <a:spcPct val="115000"/>
              </a:lnSpc>
              <a:spcBef>
                <a:spcPts val="0"/>
              </a:spcBef>
              <a:spcAft>
                <a:spcPts val="1000"/>
              </a:spcAft>
              <a:buFont typeface="Arial" pitchFamily="34" charset="0"/>
              <a:buChar char="•"/>
            </a:pPr>
            <a:r>
              <a:rPr lang="en-US" sz="2400" dirty="0" smtClean="0">
                <a:latin typeface="Calibri"/>
                <a:ea typeface="Calibri"/>
                <a:cs typeface="Times New Roman"/>
              </a:rPr>
              <a:t>Perfect for assisting project managers with remote jurisdictional determinations – but no one knows how to process raw </a:t>
            </a:r>
            <a:r>
              <a:rPr lang="en-US" sz="2400" dirty="0" err="1" smtClean="0">
                <a:latin typeface="Calibri"/>
                <a:ea typeface="Calibri"/>
                <a:cs typeface="Times New Roman"/>
              </a:rPr>
              <a:t>LiDAR</a:t>
            </a:r>
            <a:r>
              <a:rPr lang="en-US" sz="2400" dirty="0" smtClean="0">
                <a:latin typeface="Calibri"/>
                <a:ea typeface="Calibri"/>
                <a:cs typeface="Times New Roman"/>
              </a:rPr>
              <a:t>!</a:t>
            </a:r>
          </a:p>
          <a:p>
            <a:pPr marR="0" lvl="0">
              <a:lnSpc>
                <a:spcPct val="115000"/>
              </a:lnSpc>
              <a:spcBef>
                <a:spcPts val="0"/>
              </a:spcBef>
              <a:spcAft>
                <a:spcPts val="1000"/>
              </a:spcAft>
              <a:buFont typeface="Arial" pitchFamily="34" charset="0"/>
              <a:buChar char="•"/>
            </a:pPr>
            <a:endParaRPr lang="en-US" sz="2400" dirty="0">
              <a:latin typeface="Calibri"/>
              <a:ea typeface="Calibri"/>
              <a:cs typeface="Times New Roman"/>
            </a:endParaRPr>
          </a:p>
          <a:p>
            <a:endParaRPr lang="en-US" dirty="0"/>
          </a:p>
        </p:txBody>
      </p:sp>
    </p:spTree>
    <p:extLst>
      <p:ext uri="{BB962C8B-B14F-4D97-AF65-F5344CB8AC3E}">
        <p14:creationId xmlns:p14="http://schemas.microsoft.com/office/powerpoint/2010/main" val="3710828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a:bodyPr>
          <a:lstStyle/>
          <a:p>
            <a:r>
              <a:rPr lang="en-US" sz="2000" dirty="0" smtClean="0"/>
              <a:t>DWR CVFED </a:t>
            </a:r>
            <a:r>
              <a:rPr lang="en-US" sz="2000" dirty="0" err="1" smtClean="0"/>
              <a:t>LiDAR</a:t>
            </a:r>
            <a:r>
              <a:rPr lang="en-US" sz="2000" dirty="0" smtClean="0"/>
              <a:t> data coverage (CA Central Valley)</a:t>
            </a:r>
            <a:endParaRPr lang="en-US" sz="2000" dirty="0"/>
          </a:p>
        </p:txBody>
      </p:sp>
      <p:sp>
        <p:nvSpPr>
          <p:cNvPr id="3" name="Content Placeholder 2"/>
          <p:cNvSpPr>
            <a:spLocks noGrp="1"/>
          </p:cNvSpPr>
          <p:nvPr>
            <p:ph idx="1"/>
          </p:nvPr>
        </p:nvSpPr>
        <p:spPr/>
        <p:txBody>
          <a:bodyPr>
            <a:normAutofit/>
          </a:bodyPr>
          <a:lstStyle/>
          <a:p>
            <a:pPr marL="0" marR="0" lvl="0" indent="0">
              <a:lnSpc>
                <a:spcPct val="115000"/>
              </a:lnSpc>
              <a:spcBef>
                <a:spcPts val="0"/>
              </a:spcBef>
              <a:spcAft>
                <a:spcPts val="1000"/>
              </a:spcAft>
              <a:buNone/>
            </a:pPr>
            <a:endParaRPr lang="en-US" sz="2400" dirty="0">
              <a:latin typeface="Calibri"/>
              <a:ea typeface="Calibri"/>
              <a:cs typeface="Times New Roman"/>
            </a:endParaRP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89860"/>
            <a:ext cx="7848600" cy="5039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9283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Project Goals:</a:t>
            </a:r>
            <a:endParaRPr lang="en-US" sz="3600" dirty="0"/>
          </a:p>
        </p:txBody>
      </p:sp>
      <p:sp>
        <p:nvSpPr>
          <p:cNvPr id="3" name="Content Placeholder 2"/>
          <p:cNvSpPr>
            <a:spLocks noGrp="1"/>
          </p:cNvSpPr>
          <p:nvPr>
            <p:ph idx="1"/>
          </p:nvPr>
        </p:nvSpPr>
        <p:spPr/>
        <p:txBody>
          <a:bodyPr>
            <a:normAutofit/>
          </a:bodyPr>
          <a:lstStyle/>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Gain an understanding of </a:t>
            </a:r>
            <a:r>
              <a:rPr lang="en-US" sz="2400" dirty="0" err="1" smtClean="0">
                <a:latin typeface="Calibri"/>
                <a:ea typeface="Calibri"/>
                <a:cs typeface="Times New Roman"/>
              </a:rPr>
              <a:t>LiDAR</a:t>
            </a:r>
            <a:r>
              <a:rPr lang="en-US" sz="2400" dirty="0" smtClean="0">
                <a:latin typeface="Calibri"/>
                <a:ea typeface="Calibri"/>
                <a:cs typeface="Times New Roman"/>
              </a:rPr>
              <a:t> data in general, and how to access the various information stored in the .</a:t>
            </a:r>
            <a:r>
              <a:rPr lang="en-US" sz="2400" dirty="0" err="1" smtClean="0">
                <a:latin typeface="Calibri"/>
                <a:ea typeface="Calibri"/>
                <a:cs typeface="Times New Roman"/>
              </a:rPr>
              <a:t>las</a:t>
            </a:r>
            <a:r>
              <a:rPr lang="en-US" sz="2400" dirty="0" smtClean="0">
                <a:latin typeface="Calibri"/>
                <a:ea typeface="Calibri"/>
                <a:cs typeface="Times New Roman"/>
              </a:rPr>
              <a:t> format.</a:t>
            </a:r>
          </a:p>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Develop a standardized workflow for producing DEMs that can be reproduced easily by Regulatory project managers.</a:t>
            </a:r>
          </a:p>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Consolidate these production methods into a Standard Operating Procedure document.</a:t>
            </a:r>
          </a:p>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Create a pilot demonstration to show project managers the practical value of using </a:t>
            </a:r>
            <a:r>
              <a:rPr lang="en-US" sz="2400" dirty="0" err="1" smtClean="0">
                <a:latin typeface="Calibri"/>
                <a:ea typeface="Calibri"/>
                <a:cs typeface="Times New Roman"/>
              </a:rPr>
              <a:t>LiDAR</a:t>
            </a:r>
            <a:r>
              <a:rPr lang="en-US" sz="2400" dirty="0" smtClean="0">
                <a:latin typeface="Calibri"/>
                <a:ea typeface="Calibri"/>
                <a:cs typeface="Times New Roman"/>
              </a:rPr>
              <a:t>.</a:t>
            </a:r>
          </a:p>
          <a:p>
            <a:endParaRPr lang="en-US" dirty="0"/>
          </a:p>
        </p:txBody>
      </p:sp>
    </p:spTree>
    <p:extLst>
      <p:ext uri="{BB962C8B-B14F-4D97-AF65-F5344CB8AC3E}">
        <p14:creationId xmlns:p14="http://schemas.microsoft.com/office/powerpoint/2010/main" val="2450583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0" y="533400"/>
            <a:ext cx="1828800" cy="4419600"/>
          </a:xfrm>
        </p:spPr>
        <p:txBody>
          <a:bodyPr>
            <a:normAutofit/>
          </a:bodyPr>
          <a:lstStyle/>
          <a:p>
            <a:r>
              <a:rPr lang="en-US" sz="2000" b="1" dirty="0" smtClean="0"/>
              <a:t>Area of Interest</a:t>
            </a:r>
            <a:br>
              <a:rPr lang="en-US" sz="2000" b="1" dirty="0" smtClean="0"/>
            </a:br>
            <a:r>
              <a:rPr lang="en-US" sz="2000" b="1" dirty="0" smtClean="0"/>
              <a:t/>
            </a:r>
            <a:br>
              <a:rPr lang="en-US" sz="2000" b="1" dirty="0" smtClean="0"/>
            </a:br>
            <a:r>
              <a:rPr lang="en-US" sz="2000" dirty="0" smtClean="0"/>
              <a:t>SW of Lincoln, CA</a:t>
            </a:r>
            <a:br>
              <a:rPr lang="en-US" sz="2000" dirty="0" smtClean="0"/>
            </a:br>
            <a:r>
              <a:rPr lang="en-US" sz="2000" dirty="0" smtClean="0"/>
              <a:t/>
            </a:r>
            <a:br>
              <a:rPr lang="en-US" sz="2000" dirty="0" smtClean="0"/>
            </a:br>
            <a:r>
              <a:rPr lang="en-US" sz="2000" dirty="0" smtClean="0"/>
              <a:t>9 Tiles</a:t>
            </a:r>
            <a:br>
              <a:rPr lang="en-US" sz="2000" dirty="0" smtClean="0"/>
            </a:br>
            <a:r>
              <a:rPr lang="en-US" sz="2000" dirty="0" smtClean="0"/>
              <a:t/>
            </a:r>
            <a:br>
              <a:rPr lang="en-US" sz="2000" dirty="0" smtClean="0"/>
            </a:br>
            <a:r>
              <a:rPr lang="en-US" sz="2000" dirty="0" err="1" smtClean="0"/>
              <a:t>Approx</a:t>
            </a:r>
            <a:r>
              <a:rPr lang="en-US" sz="2000" dirty="0" smtClean="0"/>
              <a:t> 8 </a:t>
            </a:r>
            <a:r>
              <a:rPr lang="en-US" sz="2000" dirty="0" err="1" smtClean="0"/>
              <a:t>sq</a:t>
            </a:r>
            <a:r>
              <a:rPr lang="en-US" sz="2000" dirty="0" smtClean="0"/>
              <a:t> mi</a:t>
            </a:r>
            <a:br>
              <a:rPr lang="en-US" sz="2000" dirty="0" smtClean="0"/>
            </a:br>
            <a:r>
              <a:rPr lang="en-US" sz="2000" dirty="0" smtClean="0"/>
              <a:t/>
            </a:r>
            <a:br>
              <a:rPr lang="en-US" sz="2000" dirty="0" smtClean="0"/>
            </a:br>
            <a:r>
              <a:rPr lang="en-US" sz="2000" dirty="0" smtClean="0"/>
              <a:t>Density of vernal pools, agricultural conversions, aquatic features</a:t>
            </a:r>
            <a:endParaRPr lang="en-US" sz="2000"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066800"/>
            <a:ext cx="6251414" cy="559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883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Possible Approaches:</a:t>
            </a:r>
            <a:endParaRPr lang="en-US" sz="3600" dirty="0"/>
          </a:p>
        </p:txBody>
      </p:sp>
      <p:sp>
        <p:nvSpPr>
          <p:cNvPr id="3" name="Content Placeholder 2"/>
          <p:cNvSpPr>
            <a:spLocks noGrp="1"/>
          </p:cNvSpPr>
          <p:nvPr>
            <p:ph idx="1"/>
          </p:nvPr>
        </p:nvSpPr>
        <p:spPr>
          <a:xfrm>
            <a:off x="457200" y="2438400"/>
            <a:ext cx="8229600" cy="3886200"/>
          </a:xfrm>
        </p:spPr>
        <p:txBody>
          <a:bodyPr>
            <a:normAutofit/>
          </a:bodyPr>
          <a:lstStyle/>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Process, mosaic, and attempt to serve up the entire set of derivative raster data.</a:t>
            </a:r>
            <a:br>
              <a:rPr lang="en-US" sz="2400" dirty="0" smtClean="0">
                <a:latin typeface="Calibri"/>
                <a:ea typeface="Calibri"/>
                <a:cs typeface="Times New Roman"/>
              </a:rPr>
            </a:br>
            <a:endParaRPr lang="en-US" sz="2400" dirty="0" smtClean="0">
              <a:latin typeface="Calibri"/>
              <a:ea typeface="Calibri"/>
              <a:cs typeface="Times New Roman"/>
            </a:endParaRPr>
          </a:p>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Run the DEM production process on a project-by-project basis, as needed.</a:t>
            </a:r>
          </a:p>
          <a:p>
            <a:endParaRPr lang="en-US" dirty="0"/>
          </a:p>
        </p:txBody>
      </p:sp>
    </p:spTree>
    <p:extLst>
      <p:ext uri="{BB962C8B-B14F-4D97-AF65-F5344CB8AC3E}">
        <p14:creationId xmlns:p14="http://schemas.microsoft.com/office/powerpoint/2010/main" val="2163117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Possible Approaches:</a:t>
            </a:r>
            <a:endParaRPr lang="en-US" sz="3600" dirty="0"/>
          </a:p>
        </p:txBody>
      </p:sp>
      <p:sp>
        <p:nvSpPr>
          <p:cNvPr id="3" name="Content Placeholder 2"/>
          <p:cNvSpPr>
            <a:spLocks noGrp="1"/>
          </p:cNvSpPr>
          <p:nvPr>
            <p:ph idx="1"/>
          </p:nvPr>
        </p:nvSpPr>
        <p:spPr>
          <a:xfrm>
            <a:off x="457200" y="2438400"/>
            <a:ext cx="8229600" cy="3886200"/>
          </a:xfrm>
        </p:spPr>
        <p:txBody>
          <a:bodyPr>
            <a:normAutofit/>
          </a:bodyPr>
          <a:lstStyle/>
          <a:p>
            <a:pPr marL="457200" marR="0" lvl="0" indent="-457200">
              <a:lnSpc>
                <a:spcPct val="115000"/>
              </a:lnSpc>
              <a:spcBef>
                <a:spcPts val="0"/>
              </a:spcBef>
              <a:spcAft>
                <a:spcPts val="1000"/>
              </a:spcAft>
              <a:buFont typeface="+mj-lt"/>
              <a:buAutoNum type="arabicPeriod"/>
            </a:pPr>
            <a:r>
              <a:rPr lang="en-US" sz="2400" dirty="0" smtClean="0">
                <a:latin typeface="Calibri"/>
                <a:ea typeface="Calibri"/>
                <a:cs typeface="Times New Roman"/>
              </a:rPr>
              <a:t>Process, mosaic, and attempt to serve up the entire set of derivative raster data.</a:t>
            </a:r>
            <a:br>
              <a:rPr lang="en-US" sz="2400" dirty="0" smtClean="0">
                <a:latin typeface="Calibri"/>
                <a:ea typeface="Calibri"/>
                <a:cs typeface="Times New Roman"/>
              </a:rPr>
            </a:br>
            <a:endParaRPr lang="en-US" sz="2400" dirty="0" smtClean="0">
              <a:latin typeface="Calibri"/>
              <a:ea typeface="Calibri"/>
              <a:cs typeface="Times New Roman"/>
            </a:endParaRPr>
          </a:p>
          <a:p>
            <a:pPr marL="457200" marR="0" lvl="0" indent="-457200">
              <a:lnSpc>
                <a:spcPct val="115000"/>
              </a:lnSpc>
              <a:spcBef>
                <a:spcPts val="0"/>
              </a:spcBef>
              <a:spcAft>
                <a:spcPts val="1000"/>
              </a:spcAft>
              <a:buFont typeface="+mj-lt"/>
              <a:buAutoNum type="arabicPeriod"/>
            </a:pPr>
            <a:r>
              <a:rPr lang="en-US" sz="2400" dirty="0" smtClean="0">
                <a:solidFill>
                  <a:srgbClr val="FF0000"/>
                </a:solidFill>
                <a:latin typeface="Calibri"/>
                <a:ea typeface="Calibri"/>
                <a:cs typeface="Times New Roman"/>
              </a:rPr>
              <a:t>Run the DEM production process on a project-by-project basis, as needed.</a:t>
            </a:r>
          </a:p>
          <a:p>
            <a:pPr marL="0" indent="0">
              <a:buNone/>
            </a:pPr>
            <a:endParaRPr lang="en-US" dirty="0"/>
          </a:p>
        </p:txBody>
      </p:sp>
    </p:spTree>
    <p:extLst>
      <p:ext uri="{BB962C8B-B14F-4D97-AF65-F5344CB8AC3E}">
        <p14:creationId xmlns:p14="http://schemas.microsoft.com/office/powerpoint/2010/main" val="69328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Some Important </a:t>
            </a:r>
            <a:r>
              <a:rPr lang="en-US" sz="3600" dirty="0" err="1" smtClean="0"/>
              <a:t>LiDAR</a:t>
            </a:r>
            <a:r>
              <a:rPr lang="en-US" sz="3600" dirty="0" smtClean="0"/>
              <a:t> Data Elements</a:t>
            </a:r>
            <a:endParaRPr lang="en-US" sz="3600" dirty="0"/>
          </a:p>
        </p:txBody>
      </p:sp>
      <p:sp>
        <p:nvSpPr>
          <p:cNvPr id="3" name="Content Placeholder 2"/>
          <p:cNvSpPr>
            <a:spLocks noGrp="1"/>
          </p:cNvSpPr>
          <p:nvPr>
            <p:ph idx="1"/>
          </p:nvPr>
        </p:nvSpPr>
        <p:spPr>
          <a:xfrm>
            <a:off x="457200" y="2590800"/>
            <a:ext cx="8229600" cy="3733800"/>
          </a:xfrm>
        </p:spPr>
        <p:txBody>
          <a:bodyPr>
            <a:normAutofit/>
          </a:bodyPr>
          <a:lstStyle/>
          <a:p>
            <a:r>
              <a:rPr lang="en-US" dirty="0" smtClean="0">
                <a:latin typeface="+mj-lt"/>
              </a:rPr>
              <a:t>Elevations</a:t>
            </a:r>
          </a:p>
          <a:p>
            <a:r>
              <a:rPr lang="en-US" dirty="0" smtClean="0">
                <a:latin typeface="+mj-lt"/>
              </a:rPr>
              <a:t>Classifications (maybe)</a:t>
            </a:r>
          </a:p>
          <a:p>
            <a:r>
              <a:rPr lang="en-US" dirty="0" smtClean="0">
                <a:latin typeface="+mj-lt"/>
              </a:rPr>
              <a:t>Returns</a:t>
            </a:r>
          </a:p>
          <a:p>
            <a:r>
              <a:rPr lang="en-US" dirty="0" smtClean="0">
                <a:latin typeface="+mj-lt"/>
              </a:rPr>
              <a:t>Intensities</a:t>
            </a:r>
          </a:p>
          <a:p>
            <a:r>
              <a:rPr lang="en-US" dirty="0" smtClean="0">
                <a:latin typeface="+mj-lt"/>
              </a:rPr>
              <a:t>Average point spacing</a:t>
            </a:r>
            <a:endParaRPr lang="en-US" dirty="0">
              <a:latin typeface="+mj-lt"/>
            </a:endParaRPr>
          </a:p>
        </p:txBody>
      </p:sp>
    </p:spTree>
    <p:extLst>
      <p:ext uri="{BB962C8B-B14F-4D97-AF65-F5344CB8AC3E}">
        <p14:creationId xmlns:p14="http://schemas.microsoft.com/office/powerpoint/2010/main" val="4211976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457200" y="2590800"/>
            <a:ext cx="8229600" cy="3733800"/>
          </a:xfrm>
        </p:spPr>
        <p:txBody>
          <a:bodyPr>
            <a:normAutofit/>
          </a:bodyPr>
          <a:lstStyle/>
          <a:p>
            <a:r>
              <a:rPr lang="en-US" dirty="0" smtClean="0">
                <a:latin typeface="+mj-lt"/>
              </a:rPr>
              <a:t>Point File Information</a:t>
            </a:r>
          </a:p>
          <a:p>
            <a:r>
              <a:rPr lang="en-US" dirty="0" smtClean="0">
                <a:latin typeface="+mj-lt"/>
              </a:rPr>
              <a:t>LAS to Multipoint feature class</a:t>
            </a:r>
          </a:p>
          <a:p>
            <a:r>
              <a:rPr lang="en-US" dirty="0" smtClean="0">
                <a:latin typeface="+mj-lt"/>
              </a:rPr>
              <a:t>Create and Pyramid Terrain, Add Feature Class</a:t>
            </a:r>
          </a:p>
          <a:p>
            <a:r>
              <a:rPr lang="en-US" dirty="0" smtClean="0">
                <a:latin typeface="+mj-lt"/>
              </a:rPr>
              <a:t>Build Terrain</a:t>
            </a:r>
          </a:p>
          <a:p>
            <a:r>
              <a:rPr lang="en-US" dirty="0" smtClean="0">
                <a:latin typeface="+mj-lt"/>
              </a:rPr>
              <a:t>Raster from Terrain (DEM)</a:t>
            </a:r>
          </a:p>
          <a:p>
            <a:r>
              <a:rPr lang="en-US" dirty="0" smtClean="0">
                <a:latin typeface="+mj-lt"/>
              </a:rPr>
              <a:t>Symbolize</a:t>
            </a:r>
          </a:p>
          <a:p>
            <a:r>
              <a:rPr lang="en-US" dirty="0" err="1" smtClean="0">
                <a:latin typeface="+mj-lt"/>
              </a:rPr>
              <a:t>Hillshade</a:t>
            </a:r>
            <a:r>
              <a:rPr lang="en-US" dirty="0" smtClean="0">
                <a:latin typeface="+mj-lt"/>
              </a:rPr>
              <a:t> from DEM</a:t>
            </a:r>
          </a:p>
        </p:txBody>
      </p:sp>
    </p:spTree>
    <p:extLst>
      <p:ext uri="{BB962C8B-B14F-4D97-AF65-F5344CB8AC3E}">
        <p14:creationId xmlns:p14="http://schemas.microsoft.com/office/powerpoint/2010/main" val="2295221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457200" y="2590800"/>
            <a:ext cx="8305800" cy="3733800"/>
          </a:xfrm>
        </p:spPr>
        <p:txBody>
          <a:bodyPr>
            <a:normAutofit/>
          </a:bodyPr>
          <a:lstStyle/>
          <a:p>
            <a:r>
              <a:rPr lang="en-US" dirty="0" smtClean="0">
                <a:latin typeface="+mj-lt"/>
              </a:rPr>
              <a:t>Point File Information  </a:t>
            </a:r>
            <a:r>
              <a:rPr lang="en-US" sz="2000" dirty="0" smtClean="0">
                <a:latin typeface="+mj-lt"/>
              </a:rPr>
              <a:t>(3D Analyst Tools&gt;Conversion&gt;From File)</a:t>
            </a:r>
            <a:r>
              <a:rPr lang="en-US" dirty="0" smtClean="0">
                <a:latin typeface="+mj-lt"/>
              </a:rPr>
              <a:t/>
            </a:r>
            <a:br>
              <a:rPr lang="en-US" dirty="0" smtClean="0">
                <a:latin typeface="+mj-lt"/>
              </a:rPr>
            </a:br>
            <a:r>
              <a:rPr lang="en-US" dirty="0">
                <a:latin typeface="+mj-lt"/>
              </a:rPr>
              <a:t/>
            </a:r>
            <a:br>
              <a:rPr lang="en-US" dirty="0">
                <a:latin typeface="+mj-lt"/>
              </a:rPr>
            </a:br>
            <a:r>
              <a:rPr lang="en-US" sz="2400" dirty="0" smtClean="0">
                <a:latin typeface="+mj-lt"/>
              </a:rPr>
              <a:t>	- Class Numbers</a:t>
            </a:r>
          </a:p>
          <a:p>
            <a:pPr marL="0" indent="0">
              <a:buNone/>
            </a:pPr>
            <a:r>
              <a:rPr lang="en-US" sz="2400" dirty="0">
                <a:latin typeface="+mj-lt"/>
              </a:rPr>
              <a:t>	</a:t>
            </a:r>
            <a:r>
              <a:rPr lang="en-US" sz="2400" dirty="0" smtClean="0">
                <a:latin typeface="+mj-lt"/>
              </a:rPr>
              <a:t>- Average Point Spacing</a:t>
            </a:r>
            <a:endParaRPr lang="en-US" sz="2400" dirty="0">
              <a:latin typeface="+mj-lt"/>
            </a:endParaRPr>
          </a:p>
          <a:p>
            <a:pPr marL="0" indent="0">
              <a:buNone/>
            </a:pPr>
            <a:r>
              <a:rPr lang="en-US" sz="2400" dirty="0" smtClean="0">
                <a:latin typeface="+mj-lt"/>
              </a:rPr>
              <a:t>	- Additional Information (not used in this demo)</a:t>
            </a:r>
          </a:p>
          <a:p>
            <a:pPr marL="0" indent="0">
              <a:buNone/>
            </a:pPr>
            <a:endParaRPr lang="en-US" sz="2400" dirty="0" smtClean="0">
              <a:latin typeface="+mj-lt"/>
            </a:endParaRPr>
          </a:p>
          <a:p>
            <a:pPr marL="0" indent="0">
              <a:buNone/>
            </a:pPr>
            <a:r>
              <a:rPr lang="en-US" sz="2400" dirty="0" smtClean="0">
                <a:latin typeface="+mj-lt"/>
              </a:rPr>
              <a:t>Learned that this data was classified only into (1) Unclassified, (2) Bare Earth, and (12) Overlap Points.  Not ideal, but still usable.</a:t>
            </a:r>
          </a:p>
        </p:txBody>
      </p:sp>
    </p:spTree>
    <p:extLst>
      <p:ext uri="{BB962C8B-B14F-4D97-AF65-F5344CB8AC3E}">
        <p14:creationId xmlns:p14="http://schemas.microsoft.com/office/powerpoint/2010/main" val="5133562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457200" y="2590800"/>
            <a:ext cx="8305800" cy="3733800"/>
          </a:xfrm>
        </p:spPr>
        <p:txBody>
          <a:bodyPr>
            <a:normAutofit lnSpcReduction="10000"/>
          </a:bodyPr>
          <a:lstStyle/>
          <a:p>
            <a:r>
              <a:rPr lang="en-US" dirty="0" smtClean="0">
                <a:latin typeface="+mj-lt"/>
              </a:rPr>
              <a:t>LAS to Multipoint  </a:t>
            </a:r>
            <a:r>
              <a:rPr lang="en-US" sz="2000" dirty="0" smtClean="0">
                <a:latin typeface="+mj-lt"/>
              </a:rPr>
              <a:t>(3D Analyst Tools&gt;Conversion&gt;From File)</a:t>
            </a:r>
            <a:r>
              <a:rPr lang="en-US" dirty="0" smtClean="0">
                <a:latin typeface="+mj-lt"/>
              </a:rPr>
              <a:t/>
            </a:r>
            <a:br>
              <a:rPr lang="en-US" dirty="0" smtClean="0">
                <a:latin typeface="+mj-lt"/>
              </a:rPr>
            </a:br>
            <a:r>
              <a:rPr lang="en-US" dirty="0">
                <a:latin typeface="+mj-lt"/>
              </a:rPr>
              <a:t/>
            </a:r>
            <a:br>
              <a:rPr lang="en-US" dirty="0">
                <a:latin typeface="+mj-lt"/>
              </a:rPr>
            </a:br>
            <a:r>
              <a:rPr lang="en-US" sz="2400" dirty="0" smtClean="0">
                <a:latin typeface="+mj-lt"/>
              </a:rPr>
              <a:t>	- Requires Average Point Spacing</a:t>
            </a:r>
          </a:p>
          <a:p>
            <a:pPr marL="0" indent="0">
              <a:buNone/>
            </a:pPr>
            <a:r>
              <a:rPr lang="en-US" sz="2400" dirty="0">
                <a:latin typeface="+mj-lt"/>
              </a:rPr>
              <a:t>	</a:t>
            </a:r>
            <a:r>
              <a:rPr lang="en-US" sz="2400" dirty="0" smtClean="0">
                <a:latin typeface="+mj-lt"/>
              </a:rPr>
              <a:t>- Requires a coordinate system</a:t>
            </a:r>
          </a:p>
          <a:p>
            <a:pPr marL="0" indent="0">
              <a:buNone/>
            </a:pPr>
            <a:r>
              <a:rPr lang="en-US" sz="2400" dirty="0">
                <a:latin typeface="+mj-lt"/>
              </a:rPr>
              <a:t>	</a:t>
            </a:r>
            <a:r>
              <a:rPr lang="en-US" sz="2400" dirty="0" smtClean="0">
                <a:latin typeface="+mj-lt"/>
              </a:rPr>
              <a:t>- Allows selection of class code and return(s)</a:t>
            </a:r>
          </a:p>
          <a:p>
            <a:pPr marL="0" indent="0">
              <a:buNone/>
            </a:pPr>
            <a:r>
              <a:rPr lang="en-US" sz="2400" dirty="0">
                <a:latin typeface="+mj-lt"/>
              </a:rPr>
              <a:t>	</a:t>
            </a:r>
            <a:r>
              <a:rPr lang="en-US" sz="2400" dirty="0" smtClean="0">
                <a:latin typeface="+mj-lt"/>
              </a:rPr>
              <a:t>- Creates multipoint feature class</a:t>
            </a:r>
          </a:p>
          <a:p>
            <a:pPr marL="0" indent="0">
              <a:buNone/>
            </a:pPr>
            <a:endParaRPr lang="en-US" sz="2400" dirty="0">
              <a:latin typeface="+mj-lt"/>
            </a:endParaRPr>
          </a:p>
          <a:p>
            <a:pPr marL="0" indent="0">
              <a:buNone/>
            </a:pPr>
            <a:r>
              <a:rPr lang="en-US" sz="2400" dirty="0" smtClean="0">
                <a:latin typeface="+mj-lt"/>
              </a:rPr>
              <a:t>Bare earth multipoint created first: Class code = (2), Returns = ANY_RETURNS</a:t>
            </a:r>
            <a:endParaRPr lang="en-US" sz="2400" dirty="0">
              <a:latin typeface="+mj-lt"/>
            </a:endParaRPr>
          </a:p>
        </p:txBody>
      </p:sp>
    </p:spTree>
    <p:extLst>
      <p:ext uri="{BB962C8B-B14F-4D97-AF65-F5344CB8AC3E}">
        <p14:creationId xmlns:p14="http://schemas.microsoft.com/office/powerpoint/2010/main" val="2167189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2867" y="1219200"/>
            <a:ext cx="1828800" cy="1066800"/>
          </a:xfrm>
        </p:spPr>
        <p:txBody>
          <a:bodyPr>
            <a:normAutofit fontScale="90000"/>
          </a:bodyPr>
          <a:lstStyle/>
          <a:p>
            <a:r>
              <a:rPr lang="en-US" sz="2000" b="1" dirty="0" smtClean="0"/>
              <a:t>Bare earth</a:t>
            </a:r>
            <a:br>
              <a:rPr lang="en-US" sz="2000" b="1" dirty="0" smtClean="0"/>
            </a:br>
            <a:r>
              <a:rPr lang="en-US" sz="2000" b="1" dirty="0" smtClean="0"/>
              <a:t>multipoint</a:t>
            </a:r>
            <a:br>
              <a:rPr lang="en-US" sz="2000" b="1" dirty="0" smtClean="0"/>
            </a:br>
            <a:r>
              <a:rPr lang="en-US" sz="2000" b="1" dirty="0" smtClean="0"/>
              <a:t>feature class</a:t>
            </a:r>
            <a:br>
              <a:rPr lang="en-US" sz="2000" b="1" dirty="0" smtClean="0"/>
            </a:br>
            <a:endParaRPr lang="en-US"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6781800" cy="5314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9357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839200" cy="4343400"/>
          </a:xfrm>
        </p:spPr>
        <p:txBody>
          <a:bodyPr>
            <a:normAutofit lnSpcReduction="10000"/>
          </a:bodyPr>
          <a:lstStyle/>
          <a:p>
            <a:r>
              <a:rPr lang="en-US" dirty="0" smtClean="0">
                <a:latin typeface="+mj-lt"/>
              </a:rPr>
              <a:t>Create Terrain </a:t>
            </a:r>
            <a:r>
              <a:rPr lang="en-US" sz="2000" dirty="0" smtClean="0">
                <a:latin typeface="+mj-lt"/>
              </a:rPr>
              <a:t>(3D Analyst Tools&gt;Terrain Management)</a:t>
            </a:r>
          </a:p>
          <a:p>
            <a:pPr marL="0" indent="0">
              <a:buNone/>
            </a:pPr>
            <a:r>
              <a:rPr lang="en-US" sz="2000" dirty="0">
                <a:latin typeface="+mj-lt"/>
              </a:rPr>
              <a:t>	</a:t>
            </a:r>
            <a:r>
              <a:rPr lang="en-US" sz="2000" dirty="0" smtClean="0">
                <a:latin typeface="+mj-lt"/>
              </a:rPr>
              <a:t/>
            </a:r>
            <a:br>
              <a:rPr lang="en-US" sz="2000" dirty="0" smtClean="0">
                <a:latin typeface="+mj-lt"/>
              </a:rPr>
            </a:br>
            <a:r>
              <a:rPr lang="en-US" sz="2000" dirty="0" smtClean="0">
                <a:latin typeface="+mj-lt"/>
              </a:rPr>
              <a:t>	- Use Z-Tolerance for Pyramid Type</a:t>
            </a:r>
          </a:p>
          <a:p>
            <a:pPr marL="0" indent="0">
              <a:buNone/>
            </a:pPr>
            <a:r>
              <a:rPr lang="en-US" sz="2000" dirty="0">
                <a:latin typeface="+mj-lt"/>
              </a:rPr>
              <a:t>	</a:t>
            </a:r>
            <a:r>
              <a:rPr lang="en-US" sz="2000" dirty="0" smtClean="0">
                <a:latin typeface="+mj-lt"/>
              </a:rPr>
              <a:t>- Requires Average Point Spacing</a:t>
            </a:r>
            <a:br>
              <a:rPr lang="en-US" sz="2000" dirty="0" smtClean="0">
                <a:latin typeface="+mj-lt"/>
              </a:rPr>
            </a:br>
            <a:endParaRPr lang="en-US" sz="2000" dirty="0" smtClean="0">
              <a:latin typeface="+mj-lt"/>
            </a:endParaRPr>
          </a:p>
          <a:p>
            <a:pPr lvl="0">
              <a:buClr>
                <a:srgbClr val="0BD0D9"/>
              </a:buClr>
            </a:pPr>
            <a:r>
              <a:rPr lang="en-US" dirty="0" smtClean="0">
                <a:solidFill>
                  <a:prstClr val="black"/>
                </a:solidFill>
                <a:latin typeface="Calibri"/>
              </a:rPr>
              <a:t>Add Terrain Pyramid Level </a:t>
            </a:r>
            <a:r>
              <a:rPr lang="en-US" sz="2000" dirty="0">
                <a:solidFill>
                  <a:prstClr val="black"/>
                </a:solidFill>
                <a:latin typeface="Calibri"/>
              </a:rPr>
              <a:t>(3D Analyst Tools&gt;Terrain Management</a:t>
            </a:r>
            <a:r>
              <a:rPr lang="en-US" sz="2000" dirty="0" smtClean="0">
                <a:solidFill>
                  <a:prstClr val="black"/>
                </a:solidFill>
                <a:latin typeface="Calibri"/>
              </a:rPr>
              <a:t>)</a:t>
            </a:r>
          </a:p>
          <a:p>
            <a:pPr marL="0" lvl="0" indent="0">
              <a:buClr>
                <a:srgbClr val="0BD0D9"/>
              </a:buClr>
              <a:buNone/>
            </a:pPr>
            <a:r>
              <a:rPr lang="en-US" sz="2000" dirty="0">
                <a:solidFill>
                  <a:prstClr val="black"/>
                </a:solidFill>
                <a:latin typeface="Calibri"/>
              </a:rPr>
              <a:t>	</a:t>
            </a:r>
            <a:endParaRPr lang="en-US" sz="2000" dirty="0" smtClean="0">
              <a:solidFill>
                <a:prstClr val="black"/>
              </a:solidFill>
              <a:latin typeface="Calibri"/>
            </a:endParaRPr>
          </a:p>
          <a:p>
            <a:pPr marL="0" lvl="0" indent="0">
              <a:buClr>
                <a:srgbClr val="0BD0D9"/>
              </a:buClr>
              <a:buNone/>
            </a:pPr>
            <a:r>
              <a:rPr lang="en-US" sz="2000" dirty="0">
                <a:solidFill>
                  <a:prstClr val="black"/>
                </a:solidFill>
                <a:latin typeface="Calibri"/>
              </a:rPr>
              <a:t>	</a:t>
            </a:r>
            <a:r>
              <a:rPr lang="en-US" sz="2000" dirty="0" smtClean="0">
                <a:solidFill>
                  <a:prstClr val="black"/>
                </a:solidFill>
                <a:latin typeface="Calibri"/>
              </a:rPr>
              <a:t>- Use 2 24000 for Pyramid Levels Definition (window size and scale)</a:t>
            </a:r>
            <a:br>
              <a:rPr lang="en-US" sz="2000" dirty="0" smtClean="0">
                <a:solidFill>
                  <a:prstClr val="black"/>
                </a:solidFill>
                <a:latin typeface="Calibri"/>
              </a:rPr>
            </a:br>
            <a:endParaRPr lang="en-US" sz="2000" dirty="0">
              <a:solidFill>
                <a:prstClr val="black"/>
              </a:solidFill>
              <a:latin typeface="Calibri"/>
            </a:endParaRPr>
          </a:p>
          <a:p>
            <a:pPr lvl="0">
              <a:buClr>
                <a:srgbClr val="0BD0D9"/>
              </a:buClr>
            </a:pPr>
            <a:r>
              <a:rPr lang="en-US" dirty="0">
                <a:solidFill>
                  <a:prstClr val="black"/>
                </a:solidFill>
                <a:latin typeface="Calibri"/>
              </a:rPr>
              <a:t>Add </a:t>
            </a:r>
            <a:r>
              <a:rPr lang="en-US" dirty="0" smtClean="0">
                <a:solidFill>
                  <a:prstClr val="black"/>
                </a:solidFill>
                <a:latin typeface="Calibri"/>
              </a:rPr>
              <a:t>Feature Class to Terrain </a:t>
            </a:r>
            <a:r>
              <a:rPr lang="en-US" sz="2100" dirty="0" smtClean="0">
                <a:solidFill>
                  <a:prstClr val="black"/>
                </a:solidFill>
                <a:latin typeface="Calibri"/>
              </a:rPr>
              <a:t>(3D </a:t>
            </a:r>
            <a:r>
              <a:rPr lang="en-US" sz="2100" dirty="0">
                <a:solidFill>
                  <a:prstClr val="black"/>
                </a:solidFill>
                <a:latin typeface="Calibri"/>
              </a:rPr>
              <a:t>Analyst Tools&gt;Terrain Management</a:t>
            </a:r>
            <a:r>
              <a:rPr lang="en-US" sz="2100" dirty="0" smtClean="0">
                <a:solidFill>
                  <a:prstClr val="black"/>
                </a:solidFill>
                <a:latin typeface="Calibri"/>
              </a:rPr>
              <a:t>)</a:t>
            </a:r>
            <a:br>
              <a:rPr lang="en-US" sz="2100" dirty="0" smtClean="0">
                <a:solidFill>
                  <a:prstClr val="black"/>
                </a:solidFill>
                <a:latin typeface="Calibri"/>
              </a:rPr>
            </a:br>
            <a:r>
              <a:rPr lang="en-US" sz="2100" dirty="0" smtClean="0">
                <a:solidFill>
                  <a:prstClr val="black"/>
                </a:solidFill>
                <a:latin typeface="Calibri"/>
              </a:rPr>
              <a:t>	</a:t>
            </a:r>
          </a:p>
          <a:p>
            <a:pPr marL="393192" lvl="1" indent="0">
              <a:buClr>
                <a:srgbClr val="0BD0D9"/>
              </a:buClr>
              <a:buNone/>
            </a:pPr>
            <a:r>
              <a:rPr lang="en-US" sz="1900" dirty="0">
                <a:solidFill>
                  <a:prstClr val="black"/>
                </a:solidFill>
                <a:latin typeface="Calibri"/>
              </a:rPr>
              <a:t>	</a:t>
            </a:r>
            <a:r>
              <a:rPr lang="en-US" sz="2000" dirty="0" smtClean="0">
                <a:solidFill>
                  <a:prstClr val="black"/>
                </a:solidFill>
                <a:latin typeface="Calibri"/>
              </a:rPr>
              <a:t>- Can add or subtract feature classes as needed</a:t>
            </a:r>
          </a:p>
        </p:txBody>
      </p:sp>
    </p:spTree>
    <p:extLst>
      <p:ext uri="{BB962C8B-B14F-4D97-AF65-F5344CB8AC3E}">
        <p14:creationId xmlns:p14="http://schemas.microsoft.com/office/powerpoint/2010/main" val="3622565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839200" cy="4343400"/>
          </a:xfrm>
        </p:spPr>
        <p:txBody>
          <a:bodyPr>
            <a:normAutofit/>
          </a:bodyPr>
          <a:lstStyle/>
          <a:p>
            <a:pPr lvl="0">
              <a:buClr>
                <a:srgbClr val="0BD0D9"/>
              </a:buClr>
            </a:pPr>
            <a:r>
              <a:rPr lang="en-US" dirty="0" smtClean="0">
                <a:latin typeface="+mj-lt"/>
              </a:rPr>
              <a:t>Build Terrain </a:t>
            </a:r>
            <a:r>
              <a:rPr lang="en-US" sz="2000" dirty="0" smtClean="0">
                <a:solidFill>
                  <a:prstClr val="black"/>
                </a:solidFill>
                <a:latin typeface="Calibri"/>
              </a:rPr>
              <a:t>(</a:t>
            </a:r>
            <a:r>
              <a:rPr lang="en-US" sz="2000" dirty="0">
                <a:solidFill>
                  <a:prstClr val="black"/>
                </a:solidFill>
                <a:latin typeface="Calibri"/>
              </a:rPr>
              <a:t>3D Analyst </a:t>
            </a:r>
            <a:r>
              <a:rPr lang="en-US" sz="2000" dirty="0" smtClean="0">
                <a:solidFill>
                  <a:prstClr val="black"/>
                </a:solidFill>
                <a:latin typeface="Calibri"/>
              </a:rPr>
              <a:t>Tools&gt;Terrain </a:t>
            </a:r>
            <a:r>
              <a:rPr lang="en-US" sz="2000" dirty="0">
                <a:solidFill>
                  <a:prstClr val="black"/>
                </a:solidFill>
                <a:latin typeface="Calibri"/>
              </a:rPr>
              <a:t>Management)</a:t>
            </a:r>
          </a:p>
          <a:p>
            <a:pPr marL="0" indent="0">
              <a:buNone/>
            </a:pPr>
            <a:endParaRPr lang="en-US" sz="2000" dirty="0" smtClean="0">
              <a:solidFill>
                <a:prstClr val="black"/>
              </a:solidFill>
              <a:latin typeface="Calibri"/>
            </a:endParaRPr>
          </a:p>
        </p:txBody>
      </p:sp>
    </p:spTree>
    <p:extLst>
      <p:ext uri="{BB962C8B-B14F-4D97-AF65-F5344CB8AC3E}">
        <p14:creationId xmlns:p14="http://schemas.microsoft.com/office/powerpoint/2010/main" val="3160467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676400"/>
            <a:ext cx="1828800" cy="920911"/>
          </a:xfrm>
        </p:spPr>
        <p:txBody>
          <a:bodyPr>
            <a:normAutofit fontScale="90000"/>
          </a:bodyPr>
          <a:lstStyle/>
          <a:p>
            <a:r>
              <a:rPr lang="en-US" sz="2000" b="1" dirty="0" smtClean="0"/>
              <a:t>Bare earth</a:t>
            </a:r>
            <a:br>
              <a:rPr lang="en-US" sz="2000" b="1" dirty="0" smtClean="0"/>
            </a:br>
            <a:r>
              <a:rPr lang="en-US" sz="2000" b="1" dirty="0" smtClean="0"/>
              <a:t>pyramided </a:t>
            </a:r>
            <a:br>
              <a:rPr lang="en-US" sz="2000" b="1" dirty="0" smtClean="0"/>
            </a:br>
            <a:r>
              <a:rPr lang="en-US" sz="2000" b="1" dirty="0" smtClean="0"/>
              <a:t>and built</a:t>
            </a:r>
            <a:br>
              <a:rPr lang="en-US" sz="2000" b="1" dirty="0" smtClean="0"/>
            </a:br>
            <a:r>
              <a:rPr lang="en-US" sz="2000" b="1" dirty="0" smtClean="0"/>
              <a:t>terrain</a:t>
            </a:r>
            <a:br>
              <a:rPr lang="en-US" sz="2000" b="1" dirty="0" smtClean="0"/>
            </a:br>
            <a:endParaRPr lang="en-US" sz="20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067" y="1225711"/>
            <a:ext cx="5943600"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56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458200" cy="4343400"/>
          </a:xfrm>
        </p:spPr>
        <p:txBody>
          <a:bodyPr>
            <a:normAutofit lnSpcReduction="10000"/>
          </a:bodyPr>
          <a:lstStyle/>
          <a:p>
            <a:pPr lvl="0">
              <a:buClr>
                <a:srgbClr val="0BD0D9"/>
              </a:buClr>
            </a:pPr>
            <a:r>
              <a:rPr lang="en-US" dirty="0" smtClean="0">
                <a:latin typeface="+mj-lt"/>
              </a:rPr>
              <a:t>Terrain to Raster </a:t>
            </a:r>
            <a:r>
              <a:rPr lang="en-US" sz="2000" dirty="0" smtClean="0">
                <a:solidFill>
                  <a:prstClr val="black"/>
                </a:solidFill>
                <a:latin typeface="Calibri"/>
              </a:rPr>
              <a:t>(</a:t>
            </a:r>
            <a:r>
              <a:rPr lang="en-US" sz="2000" dirty="0">
                <a:solidFill>
                  <a:prstClr val="black"/>
                </a:solidFill>
                <a:latin typeface="Calibri"/>
              </a:rPr>
              <a:t>3D Analyst </a:t>
            </a:r>
            <a:r>
              <a:rPr lang="en-US" sz="2000" dirty="0" smtClean="0">
                <a:solidFill>
                  <a:prstClr val="black"/>
                </a:solidFill>
                <a:latin typeface="Calibri"/>
              </a:rPr>
              <a:t>Tools&gt;Conversion&gt;From Terrain)</a:t>
            </a:r>
          </a:p>
          <a:p>
            <a:pPr marL="0" lvl="0" indent="0">
              <a:buClr>
                <a:srgbClr val="0BD0D9"/>
              </a:buClr>
              <a:buNone/>
            </a:pPr>
            <a:r>
              <a:rPr lang="en-US" sz="2000" dirty="0">
                <a:solidFill>
                  <a:prstClr val="black"/>
                </a:solidFill>
                <a:latin typeface="Calibri"/>
              </a:rPr>
              <a:t/>
            </a:r>
            <a:br>
              <a:rPr lang="en-US" sz="2000" dirty="0">
                <a:solidFill>
                  <a:prstClr val="black"/>
                </a:solidFill>
                <a:latin typeface="Calibri"/>
              </a:rPr>
            </a:br>
            <a:r>
              <a:rPr lang="en-US" sz="2000" dirty="0" smtClean="0">
                <a:solidFill>
                  <a:prstClr val="black"/>
                </a:solidFill>
                <a:latin typeface="Calibri"/>
              </a:rPr>
              <a:t>	- Natural Neighbors</a:t>
            </a:r>
          </a:p>
          <a:p>
            <a:pPr marL="0" lvl="0" indent="0">
              <a:buClr>
                <a:srgbClr val="0BD0D9"/>
              </a:buClr>
              <a:buNone/>
            </a:pPr>
            <a:r>
              <a:rPr lang="en-US" sz="2000" dirty="0">
                <a:solidFill>
                  <a:prstClr val="black"/>
                </a:solidFill>
                <a:latin typeface="Calibri"/>
              </a:rPr>
              <a:t>	</a:t>
            </a:r>
            <a:r>
              <a:rPr lang="en-US" sz="2000" dirty="0" smtClean="0">
                <a:solidFill>
                  <a:prstClr val="black"/>
                </a:solidFill>
                <a:latin typeface="Calibri"/>
              </a:rPr>
              <a:t>- FLOAT data type to retain vertical precision</a:t>
            </a:r>
          </a:p>
          <a:p>
            <a:pPr marL="0" lvl="0" indent="0">
              <a:buClr>
                <a:srgbClr val="0BD0D9"/>
              </a:buClr>
              <a:buNone/>
            </a:pPr>
            <a:r>
              <a:rPr lang="en-US" sz="2000" dirty="0">
                <a:solidFill>
                  <a:prstClr val="black"/>
                </a:solidFill>
                <a:latin typeface="Calibri"/>
              </a:rPr>
              <a:t>	</a:t>
            </a:r>
            <a:r>
              <a:rPr lang="en-US" sz="2000" dirty="0" smtClean="0">
                <a:solidFill>
                  <a:prstClr val="black"/>
                </a:solidFill>
                <a:latin typeface="Calibri"/>
              </a:rPr>
              <a:t>- Sampling Distance = CELLSIZE “Average Point Spacing”</a:t>
            </a:r>
          </a:p>
          <a:p>
            <a:pPr marL="0" lvl="0" indent="0">
              <a:buClr>
                <a:srgbClr val="0BD0D9"/>
              </a:buClr>
              <a:buNone/>
            </a:pPr>
            <a:endParaRPr lang="en-US" sz="2000" dirty="0">
              <a:solidFill>
                <a:prstClr val="black"/>
              </a:solidFill>
              <a:latin typeface="Calibri"/>
            </a:endParaRPr>
          </a:p>
          <a:p>
            <a:pPr marL="0" lvl="0" indent="0">
              <a:buClr>
                <a:srgbClr val="0BD0D9"/>
              </a:buClr>
              <a:buNone/>
            </a:pPr>
            <a:r>
              <a:rPr lang="en-US" sz="2000" dirty="0">
                <a:solidFill>
                  <a:prstClr val="black"/>
                </a:solidFill>
                <a:latin typeface="Calibri"/>
              </a:rPr>
              <a:t>	</a:t>
            </a:r>
            <a:r>
              <a:rPr lang="en-US" sz="2000" dirty="0" smtClean="0">
                <a:solidFill>
                  <a:prstClr val="black"/>
                </a:solidFill>
                <a:latin typeface="Calibri"/>
              </a:rPr>
              <a:t>Research suggests using value of 4x average 	point spacing for direct 	point to raster operations. Because</a:t>
            </a:r>
            <a:r>
              <a:rPr lang="en-US" sz="2000" dirty="0">
                <a:solidFill>
                  <a:prstClr val="black"/>
                </a:solidFill>
                <a:latin typeface="Calibri"/>
              </a:rPr>
              <a:t> </a:t>
            </a:r>
            <a:r>
              <a:rPr lang="en-US" sz="2000" dirty="0" smtClean="0">
                <a:solidFill>
                  <a:prstClr val="black"/>
                </a:solidFill>
                <a:latin typeface="Calibri"/>
              </a:rPr>
              <a:t>we are creating raster from terrain 	which already inherently contains</a:t>
            </a:r>
            <a:r>
              <a:rPr lang="en-US" sz="2000" dirty="0">
                <a:solidFill>
                  <a:prstClr val="black"/>
                </a:solidFill>
                <a:latin typeface="Calibri"/>
              </a:rPr>
              <a:t> </a:t>
            </a:r>
            <a:r>
              <a:rPr lang="en-US" sz="2000" dirty="0" smtClean="0">
                <a:solidFill>
                  <a:prstClr val="black"/>
                </a:solidFill>
                <a:latin typeface="Calibri"/>
              </a:rPr>
              <a:t>a level of averaging from point to 	point, there is no reason to average further. Making cell size the same 	as the average point spacing will generate a raster with maximum 	resolution and accuracy confidence.  Cell </a:t>
            </a:r>
            <a:r>
              <a:rPr lang="en-US" sz="2000" dirty="0">
                <a:solidFill>
                  <a:prstClr val="black"/>
                </a:solidFill>
                <a:latin typeface="Calibri"/>
              </a:rPr>
              <a:t>size </a:t>
            </a:r>
            <a:r>
              <a:rPr lang="en-US" sz="2000" dirty="0" smtClean="0">
                <a:solidFill>
                  <a:prstClr val="black"/>
                </a:solidFill>
                <a:latin typeface="Calibri"/>
              </a:rPr>
              <a:t>is rounded to the  	nearest whole </a:t>
            </a:r>
            <a:r>
              <a:rPr lang="en-US" sz="2000" dirty="0">
                <a:solidFill>
                  <a:prstClr val="black"/>
                </a:solidFill>
                <a:latin typeface="Calibri"/>
              </a:rPr>
              <a:t>number for simplification of </a:t>
            </a:r>
            <a:r>
              <a:rPr lang="en-US" sz="2000" dirty="0" smtClean="0">
                <a:solidFill>
                  <a:prstClr val="black"/>
                </a:solidFill>
                <a:latin typeface="Calibri"/>
              </a:rPr>
              <a:t>measurement </a:t>
            </a:r>
            <a:r>
              <a:rPr lang="en-US" sz="2000" dirty="0">
                <a:solidFill>
                  <a:prstClr val="black"/>
                </a:solidFill>
                <a:latin typeface="Calibri"/>
              </a:rPr>
              <a:t>and </a:t>
            </a:r>
            <a:r>
              <a:rPr lang="en-US" sz="2000" dirty="0" smtClean="0">
                <a:solidFill>
                  <a:prstClr val="black"/>
                </a:solidFill>
                <a:latin typeface="Calibri"/>
              </a:rPr>
              <a:t>	analysis.</a:t>
            </a:r>
            <a:endParaRPr lang="en-US" sz="2000" dirty="0">
              <a:solidFill>
                <a:prstClr val="black"/>
              </a:solidFill>
              <a:latin typeface="Calibri"/>
            </a:endParaRPr>
          </a:p>
          <a:p>
            <a:pPr marL="0" indent="0">
              <a:buNone/>
            </a:pPr>
            <a:endParaRPr lang="en-US" sz="2000" dirty="0" smtClean="0">
              <a:solidFill>
                <a:prstClr val="black"/>
              </a:solidFill>
              <a:latin typeface="Calibri"/>
            </a:endParaRPr>
          </a:p>
        </p:txBody>
      </p:sp>
    </p:spTree>
    <p:extLst>
      <p:ext uri="{BB962C8B-B14F-4D97-AF65-F5344CB8AC3E}">
        <p14:creationId xmlns:p14="http://schemas.microsoft.com/office/powerpoint/2010/main" val="10076591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066800"/>
            <a:ext cx="1828800" cy="920911"/>
          </a:xfrm>
        </p:spPr>
        <p:txBody>
          <a:bodyPr>
            <a:normAutofit fontScale="90000"/>
          </a:bodyPr>
          <a:lstStyle/>
          <a:p>
            <a:r>
              <a:rPr lang="en-US" sz="2000" b="1" dirty="0" smtClean="0"/>
              <a:t>Bare Earth DEM</a:t>
            </a:r>
            <a:br>
              <a:rPr lang="en-US" sz="2000" b="1" dirty="0" smtClean="0"/>
            </a:br>
            <a:r>
              <a:rPr lang="en-US" sz="2000" b="1" dirty="0" smtClean="0"/>
              <a:t>(Symbolized)</a:t>
            </a:r>
            <a:br>
              <a:rPr lang="en-US" sz="2000" b="1" dirty="0" smtClean="0"/>
            </a:br>
            <a:endParaRPr lang="en-US" sz="20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25711"/>
            <a:ext cx="5943600"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389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839200" cy="4343400"/>
          </a:xfrm>
        </p:spPr>
        <p:txBody>
          <a:bodyPr>
            <a:normAutofit/>
          </a:bodyPr>
          <a:lstStyle/>
          <a:p>
            <a:pPr lvl="0">
              <a:buClr>
                <a:srgbClr val="0BD0D9"/>
              </a:buClr>
            </a:pPr>
            <a:r>
              <a:rPr lang="en-US" dirty="0" err="1" smtClean="0">
                <a:latin typeface="+mj-lt"/>
              </a:rPr>
              <a:t>Hillshade</a:t>
            </a:r>
            <a:r>
              <a:rPr lang="en-US" dirty="0" smtClean="0">
                <a:latin typeface="+mj-lt"/>
              </a:rPr>
              <a:t> from DEM </a:t>
            </a:r>
            <a:endParaRPr lang="en-US" sz="2000" dirty="0">
              <a:solidFill>
                <a:prstClr val="black"/>
              </a:solidFill>
              <a:latin typeface="Calibri"/>
            </a:endParaRPr>
          </a:p>
          <a:p>
            <a:pPr marL="0" indent="0">
              <a:buNone/>
            </a:pPr>
            <a:endParaRPr lang="en-US" sz="2000" dirty="0" smtClean="0">
              <a:solidFill>
                <a:prstClr val="black"/>
              </a:solidFill>
              <a:latin typeface="Calibri"/>
            </a:endParaRPr>
          </a:p>
        </p:txBody>
      </p:sp>
    </p:spTree>
    <p:extLst>
      <p:ext uri="{BB962C8B-B14F-4D97-AF65-F5344CB8AC3E}">
        <p14:creationId xmlns:p14="http://schemas.microsoft.com/office/powerpoint/2010/main" val="28429023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371600"/>
            <a:ext cx="1828800" cy="920911"/>
          </a:xfrm>
        </p:spPr>
        <p:txBody>
          <a:bodyPr>
            <a:normAutofit fontScale="90000"/>
          </a:bodyPr>
          <a:lstStyle/>
          <a:p>
            <a:r>
              <a:rPr lang="en-US" sz="2000" b="1" dirty="0" smtClean="0"/>
              <a:t>Bare Earth 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(Symbolized)</a:t>
            </a:r>
            <a:br>
              <a:rPr lang="en-US" sz="2000" b="1" dirty="0" smtClean="0"/>
            </a:br>
            <a:endParaRPr lang="en-US" sz="20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4278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371600"/>
            <a:ext cx="1828800" cy="920911"/>
          </a:xfrm>
        </p:spPr>
        <p:txBody>
          <a:bodyPr>
            <a:normAutofit fontScale="90000"/>
          </a:bodyPr>
          <a:lstStyle/>
          <a:p>
            <a:r>
              <a:rPr lang="en-US" sz="2000" b="1" dirty="0" smtClean="0"/>
              <a:t>Bare Earth 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(Detail)</a:t>
            </a:r>
            <a:br>
              <a:rPr lang="en-US" sz="2000" b="1" dirty="0" smtClean="0"/>
            </a:br>
            <a:endParaRPr lang="en-US" sz="20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09675"/>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59926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371600"/>
            <a:ext cx="1828800" cy="920911"/>
          </a:xfrm>
        </p:spPr>
        <p:txBody>
          <a:bodyPr>
            <a:normAutofit fontScale="90000"/>
          </a:bodyPr>
          <a:lstStyle/>
          <a:p>
            <a:r>
              <a:rPr lang="en-US" sz="2000" b="1" dirty="0" smtClean="0"/>
              <a:t>Bare Earth 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(Detail)</a:t>
            </a:r>
            <a:br>
              <a:rPr lang="en-US" sz="2000" b="1" dirty="0" smtClean="0"/>
            </a:br>
            <a:endParaRPr lang="en-US" sz="20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952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669889"/>
            <a:ext cx="1828800" cy="920911"/>
          </a:xfrm>
        </p:spPr>
        <p:txBody>
          <a:bodyPr>
            <a:normAutofit fontScale="90000"/>
          </a:bodyPr>
          <a:lstStyle/>
          <a:p>
            <a:r>
              <a:rPr lang="en-US" sz="2000" b="1" dirty="0" smtClean="0"/>
              <a:t>Bare Earth 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(Obscured Areas Detail)</a:t>
            </a:r>
            <a:br>
              <a:rPr lang="en-US" sz="2000" b="1" dirty="0" smtClean="0"/>
            </a:br>
            <a:endParaRPr lang="en-US" sz="2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458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669889"/>
            <a:ext cx="1828800" cy="920911"/>
          </a:xfrm>
        </p:spPr>
        <p:txBody>
          <a:bodyPr>
            <a:normAutofit fontScale="90000"/>
          </a:bodyPr>
          <a:lstStyle/>
          <a:p>
            <a:r>
              <a:rPr lang="en-US" sz="2000" b="1" dirty="0" smtClean="0"/>
              <a:t>Bare Earth Multipoint </a:t>
            </a:r>
            <a:br>
              <a:rPr lang="en-US" sz="2000" b="1" dirty="0" smtClean="0"/>
            </a:br>
            <a:r>
              <a:rPr lang="en-US" sz="2000" b="1" dirty="0" smtClean="0"/>
              <a:t>(Obscured Areas Detail)</a:t>
            </a:r>
            <a:br>
              <a:rPr lang="en-US" sz="2000" b="1" dirty="0" smtClean="0"/>
            </a:br>
            <a:endParaRPr lang="en-US" sz="20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97253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458200" cy="4343400"/>
          </a:xfrm>
        </p:spPr>
        <p:txBody>
          <a:bodyPr>
            <a:normAutofit lnSpcReduction="10000"/>
          </a:bodyPr>
          <a:lstStyle/>
          <a:p>
            <a:pPr lvl="0">
              <a:buClr>
                <a:srgbClr val="0BD0D9"/>
              </a:buClr>
            </a:pPr>
            <a:r>
              <a:rPr lang="en-US" dirty="0" smtClean="0">
                <a:latin typeface="+mj-lt"/>
              </a:rPr>
              <a:t>Additional DEM needed to show which areas are obscured</a:t>
            </a:r>
            <a:endParaRPr lang="en-US" sz="2000" dirty="0" smtClean="0">
              <a:solidFill>
                <a:prstClr val="black"/>
              </a:solidFill>
              <a:latin typeface="Calibri"/>
            </a:endParaRPr>
          </a:p>
          <a:p>
            <a:pPr marL="0" lvl="0" indent="0">
              <a:buClr>
                <a:srgbClr val="0BD0D9"/>
              </a:buClr>
              <a:buNone/>
            </a:pPr>
            <a:r>
              <a:rPr lang="en-US" sz="2000" dirty="0">
                <a:solidFill>
                  <a:prstClr val="black"/>
                </a:solidFill>
                <a:latin typeface="Calibri"/>
              </a:rPr>
              <a:t/>
            </a:r>
            <a:br>
              <a:rPr lang="en-US" sz="2000" dirty="0">
                <a:solidFill>
                  <a:prstClr val="black"/>
                </a:solidFill>
                <a:latin typeface="Calibri"/>
              </a:rPr>
            </a:br>
            <a:r>
              <a:rPr lang="en-US" sz="2000" dirty="0" smtClean="0">
                <a:solidFill>
                  <a:prstClr val="black"/>
                </a:solidFill>
                <a:latin typeface="Calibri"/>
              </a:rPr>
              <a:t>	- Needed for project managers to interpret bare earth with any degree 	  of confidence</a:t>
            </a:r>
          </a:p>
          <a:p>
            <a:pPr marL="0" lvl="0" indent="0">
              <a:buClr>
                <a:srgbClr val="0BD0D9"/>
              </a:buClr>
              <a:buNone/>
            </a:pPr>
            <a:endParaRPr lang="en-US" sz="2000" dirty="0">
              <a:solidFill>
                <a:prstClr val="black"/>
              </a:solidFill>
              <a:latin typeface="Calibri"/>
            </a:endParaRPr>
          </a:p>
          <a:p>
            <a:pPr marL="0" lvl="0" indent="0">
              <a:buClr>
                <a:srgbClr val="0BD0D9"/>
              </a:buClr>
              <a:buNone/>
            </a:pPr>
            <a:r>
              <a:rPr lang="en-US" sz="2000" dirty="0" smtClean="0">
                <a:solidFill>
                  <a:prstClr val="black"/>
                </a:solidFill>
                <a:latin typeface="Calibri"/>
              </a:rPr>
              <a:t>	</a:t>
            </a:r>
            <a:r>
              <a:rPr lang="en-US" sz="2000" dirty="0">
                <a:solidFill>
                  <a:prstClr val="black"/>
                </a:solidFill>
                <a:latin typeface="Calibri"/>
              </a:rPr>
              <a:t>- If </a:t>
            </a:r>
            <a:r>
              <a:rPr lang="en-US" sz="2000" dirty="0" err="1">
                <a:solidFill>
                  <a:prstClr val="black"/>
                </a:solidFill>
                <a:latin typeface="Calibri"/>
              </a:rPr>
              <a:t>LiDAR</a:t>
            </a:r>
            <a:r>
              <a:rPr lang="en-US" sz="2000" dirty="0">
                <a:solidFill>
                  <a:prstClr val="black"/>
                </a:solidFill>
                <a:latin typeface="Calibri"/>
              </a:rPr>
              <a:t> data was better classified, a direct point to raster operation 	  	  could be used to pull out only vegetation and buildings.</a:t>
            </a:r>
          </a:p>
          <a:p>
            <a:pPr marL="0" lvl="0" indent="0">
              <a:buClr>
                <a:srgbClr val="0BD0D9"/>
              </a:buClr>
              <a:buNone/>
            </a:pPr>
            <a:endParaRPr lang="en-US" sz="2000" dirty="0">
              <a:solidFill>
                <a:prstClr val="black"/>
              </a:solidFill>
              <a:latin typeface="Calibri"/>
            </a:endParaRPr>
          </a:p>
          <a:p>
            <a:pPr marL="0" lvl="0" indent="0">
              <a:buClr>
                <a:srgbClr val="0BD0D9"/>
              </a:buClr>
              <a:buNone/>
            </a:pPr>
            <a:r>
              <a:rPr lang="en-US" sz="2000" dirty="0">
                <a:solidFill>
                  <a:prstClr val="black"/>
                </a:solidFill>
                <a:latin typeface="Calibri"/>
              </a:rPr>
              <a:t>	- NULL values in the rest of the raster could be transparently 	 	  	  symbolized, and would look good turning layer visibility on and off.</a:t>
            </a:r>
          </a:p>
          <a:p>
            <a:pPr marL="0" lvl="0" indent="0">
              <a:buClr>
                <a:srgbClr val="0BD0D9"/>
              </a:buClr>
              <a:buNone/>
            </a:pPr>
            <a:r>
              <a:rPr lang="en-US" sz="2000" dirty="0" smtClean="0">
                <a:solidFill>
                  <a:prstClr val="black"/>
                </a:solidFill>
                <a:latin typeface="Calibri"/>
              </a:rPr>
              <a:t/>
            </a:r>
            <a:br>
              <a:rPr lang="en-US" sz="2000" dirty="0" smtClean="0">
                <a:solidFill>
                  <a:prstClr val="black"/>
                </a:solidFill>
                <a:latin typeface="Calibri"/>
              </a:rPr>
            </a:br>
            <a:endParaRPr lang="en-US" sz="2000" dirty="0">
              <a:solidFill>
                <a:prstClr val="black"/>
              </a:solidFill>
              <a:latin typeface="Calibri"/>
            </a:endParaRPr>
          </a:p>
          <a:p>
            <a:pPr marL="0" lvl="0" indent="0">
              <a:buClr>
                <a:srgbClr val="0BD0D9"/>
              </a:buClr>
              <a:buNone/>
            </a:pPr>
            <a:r>
              <a:rPr lang="en-US" sz="2000" dirty="0">
                <a:solidFill>
                  <a:prstClr val="black"/>
                </a:solidFill>
                <a:latin typeface="Calibri"/>
              </a:rPr>
              <a:t>	</a:t>
            </a:r>
            <a:endParaRPr lang="en-US" sz="2000" dirty="0" smtClean="0">
              <a:solidFill>
                <a:prstClr val="black"/>
              </a:solidFill>
              <a:latin typeface="Calibri"/>
            </a:endParaRPr>
          </a:p>
        </p:txBody>
      </p:sp>
    </p:spTree>
    <p:extLst>
      <p:ext uri="{BB962C8B-B14F-4D97-AF65-F5344CB8AC3E}">
        <p14:creationId xmlns:p14="http://schemas.microsoft.com/office/powerpoint/2010/main" val="5969578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DEM Production</a:t>
            </a:r>
            <a:endParaRPr lang="en-US" sz="3600" dirty="0"/>
          </a:p>
        </p:txBody>
      </p:sp>
      <p:sp>
        <p:nvSpPr>
          <p:cNvPr id="3" name="Content Placeholder 2"/>
          <p:cNvSpPr>
            <a:spLocks noGrp="1"/>
          </p:cNvSpPr>
          <p:nvPr>
            <p:ph idx="1"/>
          </p:nvPr>
        </p:nvSpPr>
        <p:spPr>
          <a:xfrm>
            <a:off x="304800" y="1981200"/>
            <a:ext cx="8458200" cy="4343400"/>
          </a:xfrm>
        </p:spPr>
        <p:txBody>
          <a:bodyPr>
            <a:normAutofit lnSpcReduction="10000"/>
          </a:bodyPr>
          <a:lstStyle/>
          <a:p>
            <a:pPr lvl="0">
              <a:buClr>
                <a:srgbClr val="0BD0D9"/>
              </a:buClr>
            </a:pPr>
            <a:r>
              <a:rPr lang="en-US" dirty="0" smtClean="0">
                <a:latin typeface="+mj-lt"/>
              </a:rPr>
              <a:t>Additional DEM needed to show which areas are obscured</a:t>
            </a:r>
            <a:endParaRPr lang="en-US" sz="2000" dirty="0" smtClean="0">
              <a:solidFill>
                <a:prstClr val="black"/>
              </a:solidFill>
              <a:latin typeface="Calibri"/>
            </a:endParaRPr>
          </a:p>
          <a:p>
            <a:pPr marL="0" lvl="0" indent="0">
              <a:buClr>
                <a:srgbClr val="0BD0D9"/>
              </a:buClr>
              <a:buNone/>
            </a:pPr>
            <a:r>
              <a:rPr lang="en-US" sz="2000" dirty="0">
                <a:solidFill>
                  <a:prstClr val="black"/>
                </a:solidFill>
                <a:latin typeface="Calibri"/>
              </a:rPr>
              <a:t/>
            </a:r>
            <a:br>
              <a:rPr lang="en-US" sz="2000" dirty="0">
                <a:solidFill>
                  <a:prstClr val="black"/>
                </a:solidFill>
                <a:latin typeface="Calibri"/>
              </a:rPr>
            </a:br>
            <a:r>
              <a:rPr lang="en-US" sz="2000" dirty="0" smtClean="0">
                <a:solidFill>
                  <a:prstClr val="black"/>
                </a:solidFill>
                <a:latin typeface="Calibri"/>
              </a:rPr>
              <a:t>	</a:t>
            </a:r>
            <a:r>
              <a:rPr lang="en-US" sz="2000" dirty="0">
                <a:solidFill>
                  <a:prstClr val="black"/>
                </a:solidFill>
                <a:latin typeface="Calibri"/>
              </a:rPr>
              <a:t>- Because this data is not that well classified, another DEM composed 	 	  of bare earth plus vegetation and structures is needed.</a:t>
            </a:r>
          </a:p>
          <a:p>
            <a:pPr marL="0" lvl="0" indent="0">
              <a:buClr>
                <a:srgbClr val="0BD0D9"/>
              </a:buClr>
              <a:buNone/>
            </a:pPr>
            <a:r>
              <a:rPr lang="en-US" sz="2000" dirty="0">
                <a:solidFill>
                  <a:prstClr val="black"/>
                </a:solidFill>
                <a:latin typeface="Calibri"/>
              </a:rPr>
              <a:t/>
            </a:r>
            <a:br>
              <a:rPr lang="en-US" sz="2000" dirty="0">
                <a:solidFill>
                  <a:prstClr val="black"/>
                </a:solidFill>
                <a:latin typeface="Calibri"/>
              </a:rPr>
            </a:br>
            <a:r>
              <a:rPr lang="en-US" sz="2000" dirty="0">
                <a:solidFill>
                  <a:prstClr val="black"/>
                </a:solidFill>
                <a:latin typeface="Calibri"/>
              </a:rPr>
              <a:t>	- Using all of the </a:t>
            </a:r>
            <a:r>
              <a:rPr lang="en-US" sz="2000" dirty="0" err="1">
                <a:solidFill>
                  <a:prstClr val="black"/>
                </a:solidFill>
                <a:latin typeface="Calibri"/>
              </a:rPr>
              <a:t>LiDAR</a:t>
            </a:r>
            <a:r>
              <a:rPr lang="en-US" sz="2000" dirty="0">
                <a:solidFill>
                  <a:prstClr val="black"/>
                </a:solidFill>
                <a:latin typeface="Calibri"/>
              </a:rPr>
              <a:t> is appropriate to generate a bare earth plus 	 	  vegetation / canopy / structures DEM</a:t>
            </a:r>
          </a:p>
          <a:p>
            <a:pPr marL="0" lvl="0" indent="0">
              <a:buClr>
                <a:srgbClr val="0BD0D9"/>
              </a:buClr>
              <a:buNone/>
            </a:pPr>
            <a:r>
              <a:rPr lang="en-US" sz="2000" dirty="0">
                <a:solidFill>
                  <a:prstClr val="black"/>
                </a:solidFill>
                <a:latin typeface="Calibri"/>
              </a:rPr>
              <a:t/>
            </a:r>
            <a:br>
              <a:rPr lang="en-US" sz="2000" dirty="0">
                <a:solidFill>
                  <a:prstClr val="black"/>
                </a:solidFill>
                <a:latin typeface="Calibri"/>
              </a:rPr>
            </a:br>
            <a:r>
              <a:rPr lang="en-US" sz="2000" dirty="0">
                <a:solidFill>
                  <a:prstClr val="black"/>
                </a:solidFill>
                <a:latin typeface="Calibri"/>
              </a:rPr>
              <a:t>	- Process identical except at LAS to Multipoint step.  Class code = None,</a:t>
            </a:r>
          </a:p>
          <a:p>
            <a:pPr marL="0" lvl="0" indent="0">
              <a:buClr>
                <a:srgbClr val="0BD0D9"/>
              </a:buClr>
              <a:buNone/>
            </a:pPr>
            <a:r>
              <a:rPr lang="en-US" sz="2000" dirty="0">
                <a:solidFill>
                  <a:prstClr val="black"/>
                </a:solidFill>
                <a:latin typeface="Calibri"/>
              </a:rPr>
              <a:t>	  Returns = ANY_RETURNS</a:t>
            </a:r>
          </a:p>
          <a:p>
            <a:pPr marL="0" lvl="0" indent="0">
              <a:buClr>
                <a:srgbClr val="0BD0D9"/>
              </a:buClr>
              <a:buNone/>
            </a:pPr>
            <a:r>
              <a:rPr lang="en-US" sz="2000" dirty="0" smtClean="0">
                <a:solidFill>
                  <a:prstClr val="black"/>
                </a:solidFill>
                <a:latin typeface="Calibri"/>
              </a:rPr>
              <a:t/>
            </a:r>
            <a:br>
              <a:rPr lang="en-US" sz="2000" dirty="0" smtClean="0">
                <a:solidFill>
                  <a:prstClr val="black"/>
                </a:solidFill>
                <a:latin typeface="Calibri"/>
              </a:rPr>
            </a:br>
            <a:endParaRPr lang="en-US" sz="2000" dirty="0">
              <a:solidFill>
                <a:prstClr val="black"/>
              </a:solidFill>
              <a:latin typeface="Calibri"/>
            </a:endParaRPr>
          </a:p>
          <a:p>
            <a:pPr marL="0" lvl="0" indent="0">
              <a:buClr>
                <a:srgbClr val="0BD0D9"/>
              </a:buClr>
              <a:buNone/>
            </a:pPr>
            <a:r>
              <a:rPr lang="en-US" sz="2000" dirty="0">
                <a:solidFill>
                  <a:prstClr val="black"/>
                </a:solidFill>
                <a:latin typeface="Calibri"/>
              </a:rPr>
              <a:t>	</a:t>
            </a:r>
            <a:endParaRPr lang="en-US" sz="2000" dirty="0" smtClean="0">
              <a:solidFill>
                <a:prstClr val="black"/>
              </a:solidFill>
              <a:latin typeface="Calibri"/>
            </a:endParaRPr>
          </a:p>
        </p:txBody>
      </p:sp>
    </p:spTree>
    <p:extLst>
      <p:ext uri="{BB962C8B-B14F-4D97-AF65-F5344CB8AC3E}">
        <p14:creationId xmlns:p14="http://schemas.microsoft.com/office/powerpoint/2010/main" val="4217491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669889"/>
            <a:ext cx="1828800" cy="920911"/>
          </a:xfrm>
        </p:spPr>
        <p:txBody>
          <a:bodyPr>
            <a:normAutofit fontScale="90000"/>
          </a:bodyPr>
          <a:lstStyle/>
          <a:p>
            <a:r>
              <a:rPr lang="en-US" sz="2000" b="1" dirty="0" smtClean="0"/>
              <a:t>Bare Earth 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(Obscured Areas Detail)</a:t>
            </a:r>
            <a:br>
              <a:rPr lang="en-US" sz="2000" b="1" dirty="0" smtClean="0"/>
            </a:br>
            <a:endParaRPr lang="en-US" sz="2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7215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0" y="1669889"/>
            <a:ext cx="1828800" cy="920911"/>
          </a:xfrm>
        </p:spPr>
        <p:txBody>
          <a:bodyPr>
            <a:normAutofit fontScale="90000"/>
          </a:bodyPr>
          <a:lstStyle/>
          <a:p>
            <a:r>
              <a:rPr lang="en-US" sz="2000" b="1" dirty="0" smtClean="0"/>
              <a:t>Canopy/Buildings</a:t>
            </a:r>
            <a:br>
              <a:rPr lang="en-US" sz="2000" b="1" dirty="0" smtClean="0"/>
            </a:br>
            <a:r>
              <a:rPr lang="en-US" sz="2000" b="1" dirty="0" smtClean="0"/>
              <a:t>DEM</a:t>
            </a:r>
            <a:br>
              <a:rPr lang="en-US" sz="2000" b="1" dirty="0" smtClean="0"/>
            </a:br>
            <a:r>
              <a:rPr lang="en-US" sz="2000" b="1" dirty="0" smtClean="0"/>
              <a:t>and </a:t>
            </a:r>
            <a:r>
              <a:rPr lang="en-US" sz="2000" b="1" dirty="0" err="1" smtClean="0"/>
              <a:t>Hillshade</a:t>
            </a:r>
            <a:r>
              <a:rPr lang="en-US" sz="2000" b="1" dirty="0" smtClean="0"/>
              <a:t/>
            </a:r>
            <a:br>
              <a:rPr lang="en-US" sz="2000" b="1" dirty="0" smtClean="0"/>
            </a:br>
            <a:r>
              <a:rPr lang="en-US" sz="2000" b="1" dirty="0" smtClean="0"/>
              <a:t>(Detail)</a:t>
            </a:r>
            <a:br>
              <a:rPr lang="en-US" sz="2000" b="1" dirty="0" smtClean="0"/>
            </a:br>
            <a:endParaRPr lang="en-US" sz="2000"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6450"/>
            <a:ext cx="59436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6046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Analysis / Accuracy </a:t>
            </a:r>
            <a:r>
              <a:rPr lang="en-US" sz="3600" dirty="0" err="1" smtClean="0"/>
              <a:t>Assesment</a:t>
            </a:r>
            <a:endParaRPr lang="en-US" sz="3600" dirty="0"/>
          </a:p>
        </p:txBody>
      </p:sp>
      <p:sp>
        <p:nvSpPr>
          <p:cNvPr id="3" name="Content Placeholder 2"/>
          <p:cNvSpPr>
            <a:spLocks noGrp="1"/>
          </p:cNvSpPr>
          <p:nvPr>
            <p:ph idx="1"/>
          </p:nvPr>
        </p:nvSpPr>
        <p:spPr>
          <a:xfrm>
            <a:off x="304800" y="1981200"/>
            <a:ext cx="8458200" cy="4191000"/>
          </a:xfrm>
        </p:spPr>
        <p:txBody>
          <a:bodyPr>
            <a:normAutofit fontScale="92500" lnSpcReduction="10000"/>
          </a:bodyPr>
          <a:lstStyle/>
          <a:p>
            <a:pPr lvl="0">
              <a:buClr>
                <a:srgbClr val="0BD0D9"/>
              </a:buClr>
            </a:pPr>
            <a:r>
              <a:rPr lang="en-US" dirty="0" smtClean="0">
                <a:latin typeface="+mj-lt"/>
              </a:rPr>
              <a:t>Original data spec was within 0.6 </a:t>
            </a:r>
            <a:r>
              <a:rPr lang="en-US" dirty="0" err="1" smtClean="0">
                <a:latin typeface="+mj-lt"/>
              </a:rPr>
              <a:t>ft</a:t>
            </a:r>
            <a:r>
              <a:rPr lang="en-US" dirty="0" smtClean="0">
                <a:latin typeface="+mj-lt"/>
              </a:rPr>
              <a:t> vertical accuracy at a 95% confidence level. Horizontal, within 3.5 ft.</a:t>
            </a:r>
          </a:p>
          <a:p>
            <a:pPr lvl="0">
              <a:buClr>
                <a:srgbClr val="0BD0D9"/>
              </a:buClr>
            </a:pPr>
            <a:endParaRPr lang="en-US" sz="2000" dirty="0">
              <a:solidFill>
                <a:prstClr val="black"/>
              </a:solidFill>
              <a:latin typeface="Calibri"/>
            </a:endParaRPr>
          </a:p>
          <a:p>
            <a:pPr lvl="0">
              <a:buClr>
                <a:srgbClr val="0BD0D9"/>
              </a:buClr>
            </a:pPr>
            <a:r>
              <a:rPr lang="en-US" dirty="0" smtClean="0">
                <a:solidFill>
                  <a:prstClr val="black"/>
                </a:solidFill>
                <a:latin typeface="Calibri"/>
              </a:rPr>
              <a:t>Pixel elevation in bare earth portions of canopy/buildings raster within 0 to 0.1 </a:t>
            </a:r>
            <a:r>
              <a:rPr lang="en-US" dirty="0" err="1" smtClean="0">
                <a:solidFill>
                  <a:prstClr val="black"/>
                </a:solidFill>
                <a:latin typeface="Calibri"/>
              </a:rPr>
              <a:t>ft</a:t>
            </a:r>
            <a:r>
              <a:rPr lang="en-US" dirty="0" smtClean="0">
                <a:solidFill>
                  <a:prstClr val="black"/>
                </a:solidFill>
                <a:latin typeface="Calibri"/>
              </a:rPr>
              <a:t> of their bare earth raster counterparts.</a:t>
            </a:r>
          </a:p>
          <a:p>
            <a:pPr lvl="0">
              <a:buClr>
                <a:srgbClr val="0BD0D9"/>
              </a:buClr>
            </a:pPr>
            <a:endParaRPr lang="en-US" dirty="0" smtClean="0">
              <a:solidFill>
                <a:prstClr val="black"/>
              </a:solidFill>
              <a:latin typeface="Calibri"/>
            </a:endParaRPr>
          </a:p>
          <a:p>
            <a:pPr lvl="0">
              <a:buClr>
                <a:srgbClr val="0BD0D9"/>
              </a:buClr>
            </a:pPr>
            <a:r>
              <a:rPr lang="en-US" dirty="0" smtClean="0">
                <a:solidFill>
                  <a:prstClr val="black"/>
                </a:solidFill>
                <a:latin typeface="Calibri"/>
              </a:rPr>
              <a:t>Pixels adjacent to canopy and buildings were on average 0.12 </a:t>
            </a:r>
            <a:r>
              <a:rPr lang="en-US" dirty="0" err="1" smtClean="0">
                <a:solidFill>
                  <a:prstClr val="black"/>
                </a:solidFill>
                <a:latin typeface="Calibri"/>
              </a:rPr>
              <a:t>ft</a:t>
            </a:r>
            <a:r>
              <a:rPr lang="en-US" dirty="0" smtClean="0">
                <a:solidFill>
                  <a:prstClr val="black"/>
                </a:solidFill>
                <a:latin typeface="Calibri"/>
              </a:rPr>
              <a:t> higher than bare earth counterparts.</a:t>
            </a:r>
          </a:p>
          <a:p>
            <a:pPr lvl="0">
              <a:buClr>
                <a:srgbClr val="0BD0D9"/>
              </a:buClr>
            </a:pPr>
            <a:endParaRPr lang="en-US" dirty="0" smtClean="0">
              <a:solidFill>
                <a:prstClr val="black"/>
              </a:solidFill>
              <a:latin typeface="Calibri"/>
            </a:endParaRPr>
          </a:p>
          <a:p>
            <a:pPr lvl="0">
              <a:buClr>
                <a:srgbClr val="0BD0D9"/>
              </a:buClr>
            </a:pPr>
            <a:r>
              <a:rPr lang="en-US" dirty="0" smtClean="0">
                <a:solidFill>
                  <a:prstClr val="black"/>
                </a:solidFill>
                <a:latin typeface="Calibri"/>
              </a:rPr>
              <a:t>Comparison with Google Earth elevations showed bare earth raster elevations to be within +/- 1 </a:t>
            </a:r>
            <a:r>
              <a:rPr lang="en-US" dirty="0" err="1" smtClean="0">
                <a:solidFill>
                  <a:prstClr val="black"/>
                </a:solidFill>
                <a:latin typeface="Calibri"/>
              </a:rPr>
              <a:t>ft</a:t>
            </a:r>
            <a:r>
              <a:rPr lang="en-US" dirty="0" smtClean="0">
                <a:solidFill>
                  <a:prstClr val="black"/>
                </a:solidFill>
                <a:latin typeface="Calibri"/>
              </a:rPr>
              <a:t> on average.</a:t>
            </a:r>
            <a:endParaRPr lang="en-US" dirty="0">
              <a:solidFill>
                <a:prstClr val="black"/>
              </a:solidFill>
              <a:latin typeface="Calibri"/>
            </a:endParaRPr>
          </a:p>
        </p:txBody>
      </p:sp>
    </p:spTree>
    <p:extLst>
      <p:ext uri="{BB962C8B-B14F-4D97-AF65-F5344CB8AC3E}">
        <p14:creationId xmlns:p14="http://schemas.microsoft.com/office/powerpoint/2010/main" val="34719605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Analysis / Accuracy </a:t>
            </a:r>
            <a:r>
              <a:rPr lang="en-US" sz="3600" dirty="0" err="1" smtClean="0"/>
              <a:t>Assesment</a:t>
            </a:r>
            <a:endParaRPr lang="en-US" sz="3600" dirty="0"/>
          </a:p>
        </p:txBody>
      </p:sp>
      <p:sp>
        <p:nvSpPr>
          <p:cNvPr id="3" name="Content Placeholder 2"/>
          <p:cNvSpPr>
            <a:spLocks noGrp="1"/>
          </p:cNvSpPr>
          <p:nvPr>
            <p:ph idx="1"/>
          </p:nvPr>
        </p:nvSpPr>
        <p:spPr>
          <a:xfrm>
            <a:off x="304800" y="1981200"/>
            <a:ext cx="8458200" cy="4191000"/>
          </a:xfrm>
        </p:spPr>
        <p:txBody>
          <a:bodyPr>
            <a:normAutofit/>
          </a:bodyPr>
          <a:lstStyle/>
          <a:p>
            <a:pPr lvl="0">
              <a:buClr>
                <a:srgbClr val="0BD0D9"/>
              </a:buClr>
            </a:pPr>
            <a:r>
              <a:rPr lang="en-US" dirty="0" smtClean="0">
                <a:latin typeface="+mj-lt"/>
              </a:rPr>
              <a:t>Comparison with </a:t>
            </a:r>
            <a:r>
              <a:rPr lang="en-US" dirty="0" err="1" smtClean="0">
                <a:latin typeface="+mj-lt"/>
              </a:rPr>
              <a:t>georeferenced</a:t>
            </a:r>
            <a:r>
              <a:rPr lang="en-US" dirty="0" smtClean="0">
                <a:latin typeface="+mj-lt"/>
              </a:rPr>
              <a:t> digital </a:t>
            </a:r>
            <a:r>
              <a:rPr lang="en-US" dirty="0" err="1" smtClean="0">
                <a:latin typeface="+mj-lt"/>
              </a:rPr>
              <a:t>orthophotos</a:t>
            </a:r>
            <a:r>
              <a:rPr lang="en-US" dirty="0" smtClean="0">
                <a:latin typeface="+mj-lt"/>
              </a:rPr>
              <a:t> and </a:t>
            </a:r>
            <a:r>
              <a:rPr lang="en-US" dirty="0" err="1" smtClean="0">
                <a:latin typeface="+mj-lt"/>
              </a:rPr>
              <a:t>basemaps</a:t>
            </a:r>
            <a:r>
              <a:rPr lang="en-US" dirty="0" smtClean="0">
                <a:latin typeface="+mj-lt"/>
              </a:rPr>
              <a:t> showed excellent </a:t>
            </a:r>
            <a:r>
              <a:rPr lang="en-US" dirty="0" err="1" smtClean="0">
                <a:latin typeface="+mj-lt"/>
              </a:rPr>
              <a:t>xy</a:t>
            </a:r>
            <a:r>
              <a:rPr lang="en-US" dirty="0" smtClean="0">
                <a:latin typeface="+mj-lt"/>
              </a:rPr>
              <a:t> alignment.</a:t>
            </a:r>
          </a:p>
          <a:p>
            <a:pPr marL="0" lvl="0" indent="0">
              <a:buClr>
                <a:srgbClr val="0BD0D9"/>
              </a:buClr>
              <a:buNone/>
            </a:pPr>
            <a:endParaRPr lang="en-US" dirty="0" smtClean="0">
              <a:latin typeface="+mj-lt"/>
            </a:endParaRPr>
          </a:p>
          <a:p>
            <a:pPr lvl="0">
              <a:buClr>
                <a:srgbClr val="0BD0D9"/>
              </a:buClr>
            </a:pPr>
            <a:r>
              <a:rPr lang="en-US" dirty="0" smtClean="0">
                <a:latin typeface="+mj-lt"/>
              </a:rPr>
              <a:t>Level of detail outstanding, will certainly be a useful tool for Regulatory project managers.</a:t>
            </a:r>
          </a:p>
        </p:txBody>
      </p:sp>
    </p:spTree>
    <p:extLst>
      <p:ext uri="{BB962C8B-B14F-4D97-AF65-F5344CB8AC3E}">
        <p14:creationId xmlns:p14="http://schemas.microsoft.com/office/powerpoint/2010/main" val="1833459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Next Steps</a:t>
            </a:r>
            <a:endParaRPr lang="en-US" sz="3600" dirty="0"/>
          </a:p>
        </p:txBody>
      </p:sp>
      <p:sp>
        <p:nvSpPr>
          <p:cNvPr id="3" name="Content Placeholder 2"/>
          <p:cNvSpPr>
            <a:spLocks noGrp="1"/>
          </p:cNvSpPr>
          <p:nvPr>
            <p:ph idx="1"/>
          </p:nvPr>
        </p:nvSpPr>
        <p:spPr>
          <a:xfrm>
            <a:off x="304800" y="1981200"/>
            <a:ext cx="8458200" cy="4191000"/>
          </a:xfrm>
        </p:spPr>
        <p:txBody>
          <a:bodyPr>
            <a:normAutofit lnSpcReduction="10000"/>
          </a:bodyPr>
          <a:lstStyle/>
          <a:p>
            <a:pPr lvl="0">
              <a:buClr>
                <a:srgbClr val="0BD0D9"/>
              </a:buClr>
            </a:pPr>
            <a:r>
              <a:rPr lang="en-US" dirty="0" smtClean="0">
                <a:latin typeface="+mj-lt"/>
              </a:rPr>
              <a:t>As mentioned, complete rasterizing of </a:t>
            </a:r>
            <a:r>
              <a:rPr lang="en-US" dirty="0" err="1" smtClean="0">
                <a:latin typeface="+mj-lt"/>
              </a:rPr>
              <a:t>LiDAR</a:t>
            </a:r>
            <a:r>
              <a:rPr lang="en-US" dirty="0" smtClean="0">
                <a:latin typeface="+mj-lt"/>
              </a:rPr>
              <a:t> data, mosaicking, hosting, and serving may be an option in the future.  Will require more research.</a:t>
            </a:r>
          </a:p>
          <a:p>
            <a:pPr marL="0" lvl="0" indent="0">
              <a:buClr>
                <a:srgbClr val="0BD0D9"/>
              </a:buClr>
              <a:buNone/>
            </a:pPr>
            <a:endParaRPr lang="en-US" dirty="0" smtClean="0">
              <a:latin typeface="+mj-lt"/>
            </a:endParaRPr>
          </a:p>
          <a:p>
            <a:pPr lvl="0">
              <a:buClr>
                <a:srgbClr val="0BD0D9"/>
              </a:buClr>
            </a:pPr>
            <a:r>
              <a:rPr lang="en-US" dirty="0" smtClean="0">
                <a:latin typeface="+mj-lt"/>
              </a:rPr>
              <a:t>In short term, a </a:t>
            </a:r>
            <a:r>
              <a:rPr lang="en-US" dirty="0" err="1" smtClean="0">
                <a:latin typeface="+mj-lt"/>
              </a:rPr>
              <a:t>ModelBuilder</a:t>
            </a:r>
            <a:r>
              <a:rPr lang="en-US" dirty="0" smtClean="0">
                <a:latin typeface="+mj-lt"/>
              </a:rPr>
              <a:t> tool or Python script will be the key to automating the workflow.  Tool was built and runs successfully on a single machine, but because the tool would be by definition a shared tool, more research must be done to learn how to turn file paths into input variables, while keeping keystrokes minimal for the average project manager.</a:t>
            </a:r>
          </a:p>
        </p:txBody>
      </p:sp>
    </p:spTree>
    <p:extLst>
      <p:ext uri="{BB962C8B-B14F-4D97-AF65-F5344CB8AC3E}">
        <p14:creationId xmlns:p14="http://schemas.microsoft.com/office/powerpoint/2010/main" val="2780210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1996" y="914400"/>
            <a:ext cx="7851648" cy="1828800"/>
          </a:xfrm>
        </p:spPr>
        <p:txBody>
          <a:bodyPr>
            <a:noAutofit/>
          </a:bodyPr>
          <a:lstStyle/>
          <a:p>
            <a:pPr algn="ctr"/>
            <a:r>
              <a:rPr lang="en-US" sz="2800" dirty="0"/>
              <a:t>Using ArcGIS 10.0 to develop a </a:t>
            </a:r>
            <a:r>
              <a:rPr lang="en-US" sz="2800" dirty="0" smtClean="0"/>
              <a:t>raw </a:t>
            </a:r>
            <a:r>
              <a:rPr lang="en-US" sz="2800" dirty="0" err="1" smtClean="0"/>
              <a:t>LiDAR</a:t>
            </a:r>
            <a:r>
              <a:rPr lang="en-US" sz="2800" dirty="0" smtClean="0"/>
              <a:t> </a:t>
            </a:r>
            <a:r>
              <a:rPr lang="en-US" sz="2800" dirty="0"/>
              <a:t>to Digital Elevation Model workflow for </a:t>
            </a:r>
            <a:r>
              <a:rPr lang="en-US" sz="2800" dirty="0" smtClean="0"/>
              <a:t>the</a:t>
            </a:r>
            <a:br>
              <a:rPr lang="en-US" sz="2800" dirty="0" smtClean="0"/>
            </a:br>
            <a:r>
              <a:rPr lang="en-US" sz="2800" dirty="0" smtClean="0"/>
              <a:t>U.S</a:t>
            </a:r>
            <a:r>
              <a:rPr lang="en-US" sz="2800" dirty="0"/>
              <a:t>. Army Corps of </a:t>
            </a:r>
            <a:r>
              <a:rPr lang="en-US" sz="2800" dirty="0" smtClean="0"/>
              <a:t>Engineers</a:t>
            </a:r>
            <a:br>
              <a:rPr lang="en-US" sz="2800" dirty="0" smtClean="0"/>
            </a:br>
            <a:r>
              <a:rPr lang="en-US" sz="2800" dirty="0" smtClean="0"/>
              <a:t>Sacramento </a:t>
            </a:r>
            <a:r>
              <a:rPr lang="en-US" sz="2800" dirty="0"/>
              <a:t>District Regulatory Division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865" y="3586726"/>
            <a:ext cx="3052135" cy="302083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2076" y="3581400"/>
            <a:ext cx="3389385" cy="3026157"/>
          </a:xfrm>
          <a:prstGeom prst="rect">
            <a:avLst/>
          </a:prstGeom>
        </p:spPr>
      </p:pic>
      <p:sp>
        <p:nvSpPr>
          <p:cNvPr id="6" name="TextBox 5"/>
          <p:cNvSpPr txBox="1"/>
          <p:nvPr/>
        </p:nvSpPr>
        <p:spPr>
          <a:xfrm>
            <a:off x="3330711" y="2819400"/>
            <a:ext cx="2294219" cy="584775"/>
          </a:xfrm>
          <a:prstGeom prst="rect">
            <a:avLst/>
          </a:prstGeom>
          <a:noFill/>
        </p:spPr>
        <p:txBody>
          <a:bodyPr wrap="none" rtlCol="0">
            <a:spAutoFit/>
          </a:bodyPr>
          <a:lstStyle/>
          <a:p>
            <a:pPr algn="ctr"/>
            <a:r>
              <a:rPr lang="en-US" sz="1600" dirty="0" smtClean="0">
                <a:solidFill>
                  <a:schemeClr val="bg2">
                    <a:lumMod val="20000"/>
                    <a:lumOff val="80000"/>
                  </a:schemeClr>
                </a:solidFill>
                <a:effectLst>
                  <a:outerShdw blurRad="38100" dist="38100" dir="2700000" algn="tl">
                    <a:srgbClr val="000000">
                      <a:alpha val="43137"/>
                    </a:srgbClr>
                  </a:outerShdw>
                </a:effectLst>
                <a:latin typeface="+mj-lt"/>
              </a:rPr>
              <a:t>Zachary </a:t>
            </a:r>
            <a:r>
              <a:rPr lang="en-US" sz="1600" dirty="0" err="1" smtClean="0">
                <a:solidFill>
                  <a:schemeClr val="bg2">
                    <a:lumMod val="20000"/>
                    <a:lumOff val="80000"/>
                  </a:schemeClr>
                </a:solidFill>
                <a:effectLst>
                  <a:outerShdw blurRad="38100" dist="38100" dir="2700000" algn="tl">
                    <a:srgbClr val="000000">
                      <a:alpha val="43137"/>
                    </a:srgbClr>
                  </a:outerShdw>
                </a:effectLst>
                <a:latin typeface="+mj-lt"/>
              </a:rPr>
              <a:t>Fancher</a:t>
            </a:r>
            <a:endParaRPr lang="en-US" sz="1600" dirty="0">
              <a:solidFill>
                <a:schemeClr val="bg2">
                  <a:lumMod val="20000"/>
                  <a:lumOff val="80000"/>
                </a:schemeClr>
              </a:solidFill>
              <a:effectLst>
                <a:outerShdw blurRad="38100" dist="38100" dir="2700000" algn="tl">
                  <a:srgbClr val="000000">
                    <a:alpha val="43137"/>
                  </a:srgbClr>
                </a:outerShdw>
              </a:effectLst>
              <a:latin typeface="+mj-lt"/>
            </a:endParaRPr>
          </a:p>
          <a:p>
            <a:pPr algn="ctr"/>
            <a:r>
              <a:rPr lang="en-US" sz="1600" dirty="0" smtClean="0">
                <a:solidFill>
                  <a:schemeClr val="bg2">
                    <a:lumMod val="20000"/>
                    <a:lumOff val="80000"/>
                  </a:schemeClr>
                </a:solidFill>
                <a:effectLst>
                  <a:outerShdw blurRad="38100" dist="38100" dir="2700000" algn="tl">
                    <a:srgbClr val="000000">
                      <a:alpha val="43137"/>
                    </a:srgbClr>
                  </a:outerShdw>
                </a:effectLst>
                <a:latin typeface="+mj-lt"/>
              </a:rPr>
              <a:t>Last updated 12/15/2012</a:t>
            </a:r>
            <a:endParaRPr lang="en-US" sz="1600" dirty="0">
              <a:solidFill>
                <a:schemeClr val="bg2">
                  <a:lumMod val="20000"/>
                  <a:lumOff val="80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2675225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474</TotalTime>
  <Words>907</Words>
  <Application>Microsoft Office PowerPoint</Application>
  <PresentationFormat>On-screen Show (4:3)</PresentationFormat>
  <Paragraphs>154</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Using ArcGIS 10.0 to develop a raw LiDAR to Digital Elevation Model workflow for the U.S. Army Corps of Engineers Sacramento District Regulatory Division</vt:lpstr>
      <vt:lpstr>Background</vt:lpstr>
      <vt:lpstr>Background</vt:lpstr>
      <vt:lpstr>DWR CVFED LiDAR data coverage (CA Central Valley)</vt:lpstr>
      <vt:lpstr>Project Goals:</vt:lpstr>
      <vt:lpstr>Area of Interest  SW of Lincoln, CA  9 Tiles  Approx 8 sq mi  Density of vernal pools, agricultural conversions, aquatic features</vt:lpstr>
      <vt:lpstr>Possible Approaches:</vt:lpstr>
      <vt:lpstr>Possible Approaches:</vt:lpstr>
      <vt:lpstr>Some Important LiDAR Data Elements</vt:lpstr>
      <vt:lpstr>DEM Production</vt:lpstr>
      <vt:lpstr>DEM Production</vt:lpstr>
      <vt:lpstr>DEM Production</vt:lpstr>
      <vt:lpstr>Bare earth multipoint feature class </vt:lpstr>
      <vt:lpstr>DEM Production</vt:lpstr>
      <vt:lpstr>DEM Production</vt:lpstr>
      <vt:lpstr>Bare earth pyramided  and built terrain </vt:lpstr>
      <vt:lpstr>DEM Production</vt:lpstr>
      <vt:lpstr>Bare Earth DEM (Symbolized) </vt:lpstr>
      <vt:lpstr>DEM Production</vt:lpstr>
      <vt:lpstr>Bare Earth DEM and Hillshade (Symbolized) </vt:lpstr>
      <vt:lpstr>Bare Earth DEM and Hillshade (Detail) </vt:lpstr>
      <vt:lpstr>Bare Earth DEM and Hillshade (Detail) </vt:lpstr>
      <vt:lpstr>Bare Earth DEM and Hillshade (Obscured Areas Detail) </vt:lpstr>
      <vt:lpstr>Bare Earth Multipoint  (Obscured Areas Detail) </vt:lpstr>
      <vt:lpstr>DEM Production</vt:lpstr>
      <vt:lpstr>DEM Production</vt:lpstr>
      <vt:lpstr>Bare Earth DEM and Hillshade (Obscured Areas Detail) </vt:lpstr>
      <vt:lpstr>Canopy/Buildings DEM and Hillshade (Detail) </vt:lpstr>
      <vt:lpstr>Analysis / Accuracy Assesment</vt:lpstr>
      <vt:lpstr>Analysis / Accuracy Assesment</vt:lpstr>
      <vt:lpstr>Next Steps</vt:lpstr>
      <vt:lpstr>Using ArcGIS 10.0 to develop a raw LiDAR to Digital Elevation Model workflow for the U.S. Army Corps of Engineers Sacramento District Regulatory Division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ArcGIS 10.0 to develop a LiDAR to Digital Elevation Model workflow for the U.S. Army Corps of Engineers Sacramento District Regulatory Division</dc:title>
  <dc:creator>Kyoti</dc:creator>
  <cp:lastModifiedBy>Kyoti</cp:lastModifiedBy>
  <cp:revision>35</cp:revision>
  <dcterms:created xsi:type="dcterms:W3CDTF">2012-12-17T04:04:47Z</dcterms:created>
  <dcterms:modified xsi:type="dcterms:W3CDTF">2012-12-17T11:58:59Z</dcterms:modified>
</cp:coreProperties>
</file>