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E1BF-F903-4311-9C03-B941EEC6D60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62E6-A1C2-40FC-B1CA-63BB607F4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171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E1BF-F903-4311-9C03-B941EEC6D60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62E6-A1C2-40FC-B1CA-63BB607F4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070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E1BF-F903-4311-9C03-B941EEC6D60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62E6-A1C2-40FC-B1CA-63BB607F4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905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E1BF-F903-4311-9C03-B941EEC6D60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62E6-A1C2-40FC-B1CA-63BB607F4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56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E1BF-F903-4311-9C03-B941EEC6D60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62E6-A1C2-40FC-B1CA-63BB607F4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94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E1BF-F903-4311-9C03-B941EEC6D60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62E6-A1C2-40FC-B1CA-63BB607F4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3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E1BF-F903-4311-9C03-B941EEC6D60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62E6-A1C2-40FC-B1CA-63BB607F4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9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E1BF-F903-4311-9C03-B941EEC6D60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62E6-A1C2-40FC-B1CA-63BB607F4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32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E1BF-F903-4311-9C03-B941EEC6D60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62E6-A1C2-40FC-B1CA-63BB607F4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6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E1BF-F903-4311-9C03-B941EEC6D60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62E6-A1C2-40FC-B1CA-63BB607F4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09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E1BF-F903-4311-9C03-B941EEC6D60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62E6-A1C2-40FC-B1CA-63BB607F4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63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0E1BF-F903-4311-9C03-B941EEC6D600}" type="datetimeFigureOut">
              <a:rPr lang="en-US" smtClean="0"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262E6-A1C2-40FC-B1CA-63BB607F4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261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2457451"/>
          </a:xfrm>
        </p:spPr>
        <p:txBody>
          <a:bodyPr>
            <a:normAutofit/>
          </a:bodyPr>
          <a:lstStyle/>
          <a:p>
            <a:r>
              <a:rPr lang="en-US" sz="3600" dirty="0"/>
              <a:t>Geography </a:t>
            </a:r>
            <a:r>
              <a:rPr lang="en-US" sz="3600" dirty="0" smtClean="0"/>
              <a:t>385</a:t>
            </a:r>
            <a:br>
              <a:rPr lang="en-US" sz="36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Introduction to ArcGIS Web Application Design</a:t>
            </a:r>
            <a:r>
              <a:rPr lang="en-US" sz="2600" dirty="0"/>
              <a:t/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Final GIS Web Application Project</a:t>
            </a:r>
          </a:p>
          <a:p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by </a:t>
            </a:r>
          </a:p>
          <a:p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Luisa </a:t>
            </a:r>
            <a:r>
              <a:rPr lang="en-US" sz="2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Studen</a:t>
            </a:r>
            <a:endParaRPr lang="en-US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4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Project Summary and Purpose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Web application allows  clients to create buffers on existing point features and select point features by location</a:t>
            </a:r>
          </a:p>
          <a:p>
            <a:r>
              <a:rPr lang="en-US" sz="2000" dirty="0" smtClean="0"/>
              <a:t>The </a:t>
            </a:r>
            <a:r>
              <a:rPr lang="en-US" sz="2000" dirty="0" smtClean="0"/>
              <a:t>Web application consists of a map service and two geo-processing services</a:t>
            </a:r>
            <a:endParaRPr lang="en-US" sz="2000" dirty="0" smtClean="0"/>
          </a:p>
          <a:p>
            <a:r>
              <a:rPr lang="en-US" sz="2000" dirty="0" smtClean="0"/>
              <a:t>The map service serves as a base map to which the two geo-processing services are added</a:t>
            </a:r>
          </a:p>
          <a:p>
            <a:r>
              <a:rPr lang="en-US" sz="2000" dirty="0" smtClean="0"/>
              <a:t>The first geo-processing service creates buffers on existing point features</a:t>
            </a:r>
          </a:p>
          <a:p>
            <a:r>
              <a:rPr lang="en-US" sz="2000" dirty="0" smtClean="0"/>
              <a:t>The second geo-processing service selects point features by location</a:t>
            </a:r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07278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Map Document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Open ArcMap document and add the following data layers to it</a:t>
            </a:r>
          </a:p>
          <a:p>
            <a:r>
              <a:rPr lang="en-US" sz="2000" dirty="0" smtClean="0"/>
              <a:t>California counties from CAL-ATLAS website</a:t>
            </a:r>
          </a:p>
          <a:p>
            <a:r>
              <a:rPr lang="en-US" sz="2000" dirty="0" smtClean="0"/>
              <a:t>California elementary schools from</a:t>
            </a:r>
            <a:r>
              <a:rPr lang="en-US" sz="2000" dirty="0" smtClean="0"/>
              <a:t> CAL-ATLAS website</a:t>
            </a:r>
            <a:endParaRPr lang="en-US" sz="2000" dirty="0" smtClean="0"/>
          </a:p>
          <a:p>
            <a:r>
              <a:rPr lang="en-US" sz="2000" dirty="0" smtClean="0"/>
              <a:t>California earthquake epicenters from California Geological Survey website</a:t>
            </a:r>
          </a:p>
          <a:p>
            <a:r>
              <a:rPr lang="en-US" sz="2000" dirty="0" smtClean="0"/>
              <a:t>Alameda county </a:t>
            </a:r>
            <a:r>
              <a:rPr lang="en-US" sz="2000" dirty="0" smtClean="0"/>
              <a:t>from CAL-ATLAS website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36440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500" dirty="0" smtClean="0"/>
              <a:t>California </a:t>
            </a:r>
            <a:r>
              <a:rPr lang="en-US" sz="2500" dirty="0"/>
              <a:t>earthquake epicenters </a:t>
            </a:r>
            <a:r>
              <a:rPr lang="en-US" sz="2500" dirty="0" smtClean="0"/>
              <a:t>since </a:t>
            </a:r>
            <a:r>
              <a:rPr lang="en-US" sz="2500" dirty="0"/>
              <a:t>1800, </a:t>
            </a:r>
            <a:r>
              <a:rPr lang="en-US" sz="2500" dirty="0" smtClean="0"/>
              <a:t> Elementary Schools</a:t>
            </a:r>
            <a:r>
              <a:rPr lang="en-US" sz="2500" dirty="0"/>
              <a:t>, </a:t>
            </a:r>
            <a:r>
              <a:rPr lang="en-US" sz="2500" dirty="0" smtClean="0"/>
              <a:t>California Counties, and Alameda County</a:t>
            </a:r>
            <a:r>
              <a:rPr lang="en-US" sz="2500" dirty="0"/>
              <a:t/>
            </a:r>
            <a:br>
              <a:rPr lang="en-US" sz="2500" dirty="0"/>
            </a:br>
            <a:endParaRPr lang="en-US" sz="25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310" y="1752600"/>
            <a:ext cx="5609379" cy="4373563"/>
          </a:xfrm>
        </p:spPr>
      </p:pic>
    </p:spTree>
    <p:extLst>
      <p:ext uri="{BB962C8B-B14F-4D97-AF65-F5344CB8AC3E}">
        <p14:creationId xmlns:p14="http://schemas.microsoft.com/office/powerpoint/2010/main" val="3888998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Prepare and Save Map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Symbolize features</a:t>
            </a:r>
          </a:p>
          <a:p>
            <a:r>
              <a:rPr lang="en-US" sz="2000" dirty="0" smtClean="0"/>
              <a:t>Set layer visibility scale range for features and labels</a:t>
            </a:r>
          </a:p>
          <a:p>
            <a:r>
              <a:rPr lang="en-US" sz="2000" dirty="0" smtClean="0"/>
              <a:t>Set relative pathnames to data sources on map document properties</a:t>
            </a:r>
          </a:p>
          <a:p>
            <a:r>
              <a:rPr lang="en-US" sz="2000" dirty="0" smtClean="0"/>
              <a:t>Save map as CA_Earthquakes_for_WEBAPP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13967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Publish Map as Map Service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Add Map Services Publisher Toolbar to ArcMap document</a:t>
            </a:r>
          </a:p>
          <a:p>
            <a:r>
              <a:rPr lang="en-US" sz="2000" dirty="0" smtClean="0"/>
              <a:t>Click the Publish Map Service tool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23269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First Geo-Processing Service (Buffer Points)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In ArcCatalog, </a:t>
            </a:r>
            <a:r>
              <a:rPr lang="en-US" sz="2000" dirty="0"/>
              <a:t>c</a:t>
            </a:r>
            <a:r>
              <a:rPr lang="en-US" sz="2000" dirty="0" smtClean="0"/>
              <a:t>reate new folder and name it BuffPoints</a:t>
            </a:r>
          </a:p>
          <a:p>
            <a:r>
              <a:rPr lang="en-US" sz="2000" dirty="0" smtClean="0"/>
              <a:t>Create new folder inside BuffPoints folder and name it ToolData</a:t>
            </a:r>
          </a:p>
          <a:p>
            <a:r>
              <a:rPr lang="en-US" sz="2000" dirty="0" smtClean="0"/>
              <a:t>Within ToolData folder create new geodatabase and name it Schema</a:t>
            </a:r>
          </a:p>
          <a:p>
            <a:r>
              <a:rPr lang="en-US" sz="2000" dirty="0" smtClean="0"/>
              <a:t>Create a new point feature class in Schema geodatabase and call it Points</a:t>
            </a:r>
          </a:p>
          <a:p>
            <a:r>
              <a:rPr lang="en-US" sz="2000" dirty="0" smtClean="0"/>
              <a:t>Set coordinate system for point feature class as WGS 84 World Geographic Coordinate System</a:t>
            </a:r>
          </a:p>
          <a:p>
            <a:r>
              <a:rPr lang="en-US" sz="2000" dirty="0" smtClean="0"/>
              <a:t>Repeat steps above to create a Scratch folder within the BuffPoints folder</a:t>
            </a:r>
          </a:p>
          <a:p>
            <a:r>
              <a:rPr lang="en-US" sz="2000" dirty="0" smtClean="0"/>
              <a:t>Create new geodatabase in Scratch folder and name it Scratch</a:t>
            </a:r>
          </a:p>
          <a:p>
            <a:r>
              <a:rPr lang="en-US" sz="2000" dirty="0" smtClean="0"/>
              <a:t>Create new toolbox within the BuffPoints folder and name it BufferService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763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Data Folder Organization for First Geo-Processing Service </a:t>
            </a:r>
            <a:endParaRPr lang="en-US" sz="3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273" y="1600200"/>
            <a:ext cx="5657453" cy="4525963"/>
          </a:xfrm>
        </p:spPr>
      </p:pic>
    </p:spTree>
    <p:extLst>
      <p:ext uri="{BB962C8B-B14F-4D97-AF65-F5344CB8AC3E}">
        <p14:creationId xmlns:p14="http://schemas.microsoft.com/office/powerpoint/2010/main" val="3140180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First Geo-Processing Service (Buffer Points)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Create</a:t>
            </a:r>
            <a:r>
              <a:rPr lang="en-US" dirty="0" smtClean="0"/>
              <a:t> </a:t>
            </a:r>
            <a:r>
              <a:rPr lang="en-US" sz="2000" dirty="0" smtClean="0"/>
              <a:t>a</a:t>
            </a:r>
            <a:r>
              <a:rPr lang="en-US" dirty="0" smtClean="0"/>
              <a:t> </a:t>
            </a:r>
            <a:r>
              <a:rPr lang="en-US" sz="2000" dirty="0" smtClean="0"/>
              <a:t>new model within the BufferService toolbox</a:t>
            </a:r>
          </a:p>
          <a:p>
            <a:r>
              <a:rPr lang="en-US" sz="2000" dirty="0" smtClean="0"/>
              <a:t>Add the Buffer tool to the model</a:t>
            </a:r>
          </a:p>
          <a:p>
            <a:r>
              <a:rPr lang="en-US" sz="2000" dirty="0" smtClean="0"/>
              <a:t>Right-click the Buffer tool, choose Make Variable from Parameter and select Input Features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276600"/>
            <a:ext cx="4343400" cy="277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01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First Geo-Processing Service (Buffer Points)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Right-click Input Features and select properties</a:t>
            </a:r>
          </a:p>
          <a:p>
            <a:r>
              <a:rPr lang="en-US" sz="2000" dirty="0" smtClean="0"/>
              <a:t>Click the Data Type tab and choose Feature Set from Select data type drop-down list</a:t>
            </a:r>
          </a:p>
          <a:p>
            <a:r>
              <a:rPr lang="en-US" sz="2000" dirty="0" smtClean="0"/>
              <a:t>On Import schema and symbology from box, browse to the Points feature class within the Schema geodatabase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352800"/>
            <a:ext cx="321539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02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First Geo-Processing Service (Buffer Points)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Right-click the Buffer tool and choose Make Variable from Parameter</a:t>
            </a:r>
          </a:p>
          <a:p>
            <a:r>
              <a:rPr lang="en-US" sz="2000" dirty="0" smtClean="0"/>
              <a:t>Click the Distance option from </a:t>
            </a:r>
            <a:r>
              <a:rPr lang="en-US" sz="2000" dirty="0" smtClean="0"/>
              <a:t>Make Variable from Parameter menu</a:t>
            </a:r>
          </a:p>
          <a:p>
            <a:r>
              <a:rPr lang="en-US" sz="2000" dirty="0" smtClean="0"/>
              <a:t>Right-click the newly created variable and rename it Distance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712" y="2895600"/>
            <a:ext cx="4448175" cy="272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14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First Geo-Processing Service (Buffer Points)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Right-click the Distance variable and click Properties</a:t>
            </a:r>
          </a:p>
          <a:p>
            <a:r>
              <a:rPr lang="en-US" sz="2000" dirty="0" smtClean="0"/>
              <a:t>Click the data type tab and set it to linear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785" y="2590800"/>
            <a:ext cx="3567112" cy="304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98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First Geo-Processing Service (Buffer Points)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Double-click the Distance variable and input desired distance (for this example, 10000 meters)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4" t="34175" r="37469" b="18446"/>
          <a:stretch/>
        </p:blipFill>
        <p:spPr>
          <a:xfrm>
            <a:off x="2362200" y="2590800"/>
            <a:ext cx="4208015" cy="324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03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First Geo-Processing Service (Buffer Points)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Right-click the Input Features variable and rename it to Earthquake Epicenter</a:t>
            </a:r>
          </a:p>
          <a:p>
            <a:r>
              <a:rPr lang="en-US" sz="2000" dirty="0" smtClean="0"/>
              <a:t>Right-click the Output Features variable and rename it to Buffered Earthquake Epicenters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4" t="26537" r="22763" b="24272"/>
          <a:stretch/>
        </p:blipFill>
        <p:spPr>
          <a:xfrm>
            <a:off x="2507203" y="3048001"/>
            <a:ext cx="3893597" cy="298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63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First Geo-Processing Service (Buffer Points)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Double-click the Buffered Earthquake Epicenters variable</a:t>
            </a:r>
          </a:p>
          <a:p>
            <a:r>
              <a:rPr lang="en-US" sz="2000" dirty="0" smtClean="0"/>
              <a:t>Enter the “%</a:t>
            </a:r>
            <a:r>
              <a:rPr lang="en-US" sz="2000" dirty="0"/>
              <a:t>scratchworkspace%\</a:t>
            </a:r>
            <a:r>
              <a:rPr lang="en-US" sz="2000" dirty="0" smtClean="0"/>
              <a:t>BufferedPoints.shp”string in the Output Polygon text box</a:t>
            </a:r>
          </a:p>
          <a:p>
            <a:r>
              <a:rPr lang="en-US" sz="2000" dirty="0" smtClean="0"/>
              <a:t>This string names this model’s output polygon </a:t>
            </a:r>
            <a:r>
              <a:rPr lang="en-US" sz="2000" dirty="0" smtClean="0"/>
              <a:t>BufferedPoints.shp and stores it inside th</a:t>
            </a:r>
            <a:r>
              <a:rPr lang="en-US" sz="2000" dirty="0" smtClean="0"/>
              <a:t>e Scratch geodatabase within the Scratch folder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429000"/>
            <a:ext cx="7356581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654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First Geo-Processing Service (Buffer Points)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Right-click the variables, Earthquake Epicenter, Distance, and Buffered Earthquake Epicenter individually and check the Model Parameter option to set the variables as Model Parameters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7" t="26536" r="21832" b="23755"/>
          <a:stretch/>
        </p:blipFill>
        <p:spPr>
          <a:xfrm>
            <a:off x="2521258" y="2667000"/>
            <a:ext cx="4108142" cy="313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92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First Geo-Processing Service (Buffer Points)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In the ModelBuilder menu, click Model then Model Properties</a:t>
            </a:r>
          </a:p>
          <a:p>
            <a:r>
              <a:rPr lang="en-US" sz="2000" dirty="0" smtClean="0"/>
              <a:t>Set the name of the model to BufferPoints, and the label to Buffer Points</a:t>
            </a:r>
          </a:p>
          <a:p>
            <a:r>
              <a:rPr lang="en-US" sz="2000" dirty="0" smtClean="0"/>
              <a:t>Check the Store Relative Path Names option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743200"/>
            <a:ext cx="3352800" cy="338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18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First Geo-Processing Service (Buffer Points)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In the main ModelBuilder menu, click Model and click Save</a:t>
            </a:r>
          </a:p>
          <a:p>
            <a:r>
              <a:rPr lang="en-US" sz="2000" dirty="0" smtClean="0"/>
              <a:t>Click Model again and click Close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49286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the First Geo-Processing Model in ArcMap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Open an existing map document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699" y="2133600"/>
            <a:ext cx="4876800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34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the First Geo-Processing Model in ArcMap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In ArcMap, click the Geoprocessing tab</a:t>
            </a:r>
          </a:p>
          <a:p>
            <a:r>
              <a:rPr lang="en-US" sz="2000" dirty="0" smtClean="0"/>
              <a:t>Under Geoprocessing </a:t>
            </a:r>
            <a:r>
              <a:rPr lang="en-US" sz="2000" dirty="0"/>
              <a:t>Options, check </a:t>
            </a:r>
            <a:r>
              <a:rPr lang="en-US" sz="2000" dirty="0" smtClean="0"/>
              <a:t>Overwrite </a:t>
            </a:r>
            <a:r>
              <a:rPr lang="en-US" sz="2000" dirty="0"/>
              <a:t>the outputs of geoprocessing </a:t>
            </a:r>
            <a:r>
              <a:rPr lang="en-US" sz="2000" dirty="0" smtClean="0"/>
              <a:t>… , and </a:t>
            </a:r>
            <a:r>
              <a:rPr lang="en-US" sz="2000" dirty="0"/>
              <a:t>check </a:t>
            </a:r>
            <a:r>
              <a:rPr lang="en-US" sz="2000" dirty="0" smtClean="0"/>
              <a:t>Add </a:t>
            </a:r>
            <a:r>
              <a:rPr lang="en-US" sz="2000" dirty="0"/>
              <a:t>results of geoprocessing operations </a:t>
            </a:r>
            <a:r>
              <a:rPr lang="en-US" sz="2000" dirty="0" smtClean="0"/>
              <a:t>….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743200"/>
            <a:ext cx="2666999" cy="334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427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the First Geo-Processing Model in ArcMap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In ArcMap, click the Geoprocessing tab</a:t>
            </a:r>
          </a:p>
          <a:p>
            <a:r>
              <a:rPr lang="en-US" sz="2000" dirty="0" smtClean="0"/>
              <a:t>Under Environment Settings, </a:t>
            </a:r>
            <a:r>
              <a:rPr lang="en-US" sz="2000" dirty="0"/>
              <a:t>expand the Workspace category and set the scratch workspace to </a:t>
            </a:r>
            <a:r>
              <a:rPr lang="en-US" sz="2000" dirty="0" smtClean="0"/>
              <a:t>BufferPoints\Scratch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8" t="34563" r="38089" b="18706"/>
          <a:stretch/>
        </p:blipFill>
        <p:spPr>
          <a:xfrm>
            <a:off x="2057400" y="2743200"/>
            <a:ext cx="4267200" cy="329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467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the First Geo-Processing Model in ArcMap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Add the Buffer Points tool to the ArcMap document (Use Add Data button)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173550"/>
            <a:ext cx="4876800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911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the First Geo-Processing Model in ArcMap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Right-click the Buffer Points tool layer in ArcMap and click open to open the tool’s dialog box and test the model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940" y="2362200"/>
            <a:ext cx="4648200" cy="371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3845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the First Geo-Processing Model in ArcMap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Click the Add Feature button in the </a:t>
            </a:r>
            <a:r>
              <a:rPr lang="en-US" sz="2000" dirty="0" smtClean="0"/>
              <a:t>tool’s </a:t>
            </a:r>
            <a:r>
              <a:rPr lang="en-US" sz="2000" dirty="0"/>
              <a:t>dialog box and select several point </a:t>
            </a:r>
            <a:r>
              <a:rPr lang="en-US" sz="2000" dirty="0" smtClean="0"/>
              <a:t>features</a:t>
            </a:r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8" b="4950"/>
          <a:stretch/>
        </p:blipFill>
        <p:spPr>
          <a:xfrm>
            <a:off x="1884267" y="2133601"/>
            <a:ext cx="5964333" cy="398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1120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the First Geo-Processing Model in ArcMap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Click OK to run the geoprocessing model and see newly created buffered features</a:t>
            </a:r>
            <a:endParaRPr lang="en-US" sz="2000" dirty="0" smtClean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912" y="2819400"/>
            <a:ext cx="3686175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33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the First Geo-Processing Model in ArcMap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model runs </a:t>
            </a:r>
            <a:r>
              <a:rPr lang="en-US" sz="2000" dirty="0" smtClean="0"/>
              <a:t>successfully and the BufferedPoints features are created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8" b="6537"/>
          <a:stretch/>
        </p:blipFill>
        <p:spPr>
          <a:xfrm>
            <a:off x="1447801" y="2057400"/>
            <a:ext cx="6209828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94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the First Geo-Processing Model in ArcMap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newly created BufferedPoints feature class has been created and it resides in the Scratch geodatabase inside the Scratch </a:t>
            </a:r>
            <a:r>
              <a:rPr lang="en-US" sz="2000" dirty="0" smtClean="0"/>
              <a:t>folder</a:t>
            </a:r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" t="44344" r="59009" b="27638"/>
          <a:stretch/>
        </p:blipFill>
        <p:spPr>
          <a:xfrm>
            <a:off x="2411685" y="2743200"/>
            <a:ext cx="4749411" cy="289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6912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Publish the First Geo-Processing Service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Right-click the BufferService toolbox in ArcCatalog and click Publish to ArcGIS </a:t>
            </a:r>
            <a:r>
              <a:rPr lang="en-US" sz="2000" dirty="0" smtClean="0"/>
              <a:t>Server</a:t>
            </a:r>
          </a:p>
          <a:p>
            <a:r>
              <a:rPr lang="en-US" sz="2000" dirty="0"/>
              <a:t>On the Publish to ArcGIS Server dialog box, choose the server to publish </a:t>
            </a:r>
            <a:r>
              <a:rPr lang="en-US" sz="2000" dirty="0" smtClean="0"/>
              <a:t>to</a:t>
            </a:r>
          </a:p>
          <a:p>
            <a:r>
              <a:rPr lang="en-US" sz="2000" dirty="0" smtClean="0"/>
              <a:t>Name the service BufferService</a:t>
            </a:r>
          </a:p>
          <a:p>
            <a:r>
              <a:rPr lang="en-US" sz="2000" dirty="0" smtClean="0"/>
              <a:t>Click Next </a:t>
            </a:r>
          </a:p>
          <a:p>
            <a:r>
              <a:rPr lang="en-US" sz="2000" dirty="0" smtClean="0"/>
              <a:t>Click</a:t>
            </a:r>
            <a:r>
              <a:rPr lang="en-US" sz="2000" dirty="0" smtClean="0"/>
              <a:t> Finish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37891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Second Geo-Processing Service (Select Features by Location)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Open the ArcMap document </a:t>
            </a:r>
            <a:r>
              <a:rPr lang="en-US" sz="2000" dirty="0"/>
              <a:t>CA_Earthquakes_for_WEBAPP </a:t>
            </a:r>
            <a:r>
              <a:rPr lang="en-US" sz="2000" dirty="0" smtClean="0"/>
              <a:t>used to publish the map service</a:t>
            </a:r>
          </a:p>
          <a:p>
            <a:r>
              <a:rPr lang="en-US" sz="2000" dirty="0" smtClean="0"/>
              <a:t>Save it as </a:t>
            </a:r>
            <a:r>
              <a:rPr lang="en-US" sz="2000" dirty="0" smtClean="0"/>
              <a:t>CA_Earthquakes_for_WEBAPPwithLAYER</a:t>
            </a:r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" t="41683" r="66880" b="42783"/>
          <a:stretch/>
        </p:blipFill>
        <p:spPr>
          <a:xfrm>
            <a:off x="2438400" y="3048000"/>
            <a:ext cx="3733800" cy="17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271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Second Geo-Processing Service (Select Features by Location)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Add a model from the Menu toolbar in ArcMap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9"/>
          <a:stretch/>
        </p:blipFill>
        <p:spPr>
          <a:xfrm>
            <a:off x="1427741" y="2057400"/>
            <a:ext cx="5653855" cy="397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362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Second Geo-Processing Service (Select Features by Location)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Add the Select Layer by Location tool to the map document</a:t>
            </a:r>
            <a:r>
              <a:rPr lang="en-US" sz="2000" dirty="0" smtClean="0"/>
              <a:t> </a:t>
            </a:r>
          </a:p>
          <a:p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9" b="5243"/>
          <a:stretch/>
        </p:blipFill>
        <p:spPr>
          <a:xfrm>
            <a:off x="1409032" y="2029091"/>
            <a:ext cx="6058567" cy="401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025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Second Geo-Processing Service (Select Features by Location)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Right-click the Select Layer by Location </a:t>
            </a:r>
            <a:r>
              <a:rPr lang="en-US" sz="2000" dirty="0" smtClean="0"/>
              <a:t>variable, go </a:t>
            </a:r>
            <a:r>
              <a:rPr lang="en-US" sz="2000" dirty="0"/>
              <a:t>to </a:t>
            </a:r>
            <a:r>
              <a:rPr lang="en-US" sz="2000" dirty="0" smtClean="0"/>
              <a:t>Make </a:t>
            </a:r>
            <a:r>
              <a:rPr lang="en-US" sz="2000" dirty="0"/>
              <a:t>Variable From </a:t>
            </a:r>
            <a:r>
              <a:rPr lang="en-US" sz="2000" dirty="0" smtClean="0"/>
              <a:t>Parameter, </a:t>
            </a:r>
            <a:r>
              <a:rPr lang="en-US" sz="2000" dirty="0"/>
              <a:t>select Input </a:t>
            </a:r>
            <a:r>
              <a:rPr lang="en-US" sz="2000" dirty="0" smtClean="0"/>
              <a:t>Features.  Repeat steps and select Selecting Features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8" r="25085" b="5501"/>
          <a:stretch/>
        </p:blipFill>
        <p:spPr>
          <a:xfrm>
            <a:off x="2455416" y="2362200"/>
            <a:ext cx="4246887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1223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Second Geo-Processing Service (Select Features by Location)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Right-click the </a:t>
            </a:r>
            <a:r>
              <a:rPr lang="en-US" sz="2000" dirty="0" smtClean="0"/>
              <a:t>Selecting Features variable, click open, and select AlamedaCounty</a:t>
            </a:r>
          </a:p>
          <a:p>
            <a:r>
              <a:rPr lang="en-US" sz="2000" dirty="0" smtClean="0"/>
              <a:t>Right-click the Input Features variable, click open, and select CalElementarySchools</a:t>
            </a:r>
          </a:p>
          <a:p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t="13705" r="51426" b="46485"/>
          <a:stretch/>
        </p:blipFill>
        <p:spPr>
          <a:xfrm>
            <a:off x="2590800" y="3090971"/>
            <a:ext cx="3886199" cy="279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400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Second Geo-Processing Service (Select Features by Location)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Right-click </a:t>
            </a:r>
            <a:r>
              <a:rPr lang="en-US" sz="2000" dirty="0"/>
              <a:t>each of the variables, AlamedaCounty, CalElementarySchools, and </a:t>
            </a:r>
            <a:r>
              <a:rPr lang="en-US" sz="2000" dirty="0" smtClean="0"/>
              <a:t>AlamedaCountySchools</a:t>
            </a:r>
            <a:r>
              <a:rPr lang="en-US" sz="2000" dirty="0"/>
              <a:t>, individually and check Model </a:t>
            </a:r>
            <a:r>
              <a:rPr lang="en-US" sz="2000" dirty="0" smtClean="0"/>
              <a:t>Parameter</a:t>
            </a:r>
          </a:p>
          <a:p>
            <a:endParaRPr lang="en-US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" t="12298" r="23904" b="5372"/>
          <a:stretch/>
        </p:blipFill>
        <p:spPr>
          <a:xfrm>
            <a:off x="2057400" y="2362200"/>
            <a:ext cx="4191000" cy="37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156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Second Geo-Processing Service (Select Features by Location)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Right-click </a:t>
            </a:r>
            <a:r>
              <a:rPr lang="en-US" sz="2000" dirty="0"/>
              <a:t>AlamedaCountySchools </a:t>
            </a:r>
            <a:r>
              <a:rPr lang="en-US" sz="2000" dirty="0" smtClean="0"/>
              <a:t>and </a:t>
            </a:r>
            <a:r>
              <a:rPr lang="en-US" sz="2000" dirty="0"/>
              <a:t>check </a:t>
            </a:r>
            <a:r>
              <a:rPr lang="en-US" sz="2000" dirty="0" smtClean="0"/>
              <a:t> </a:t>
            </a:r>
            <a:r>
              <a:rPr lang="en-US" sz="2000" dirty="0"/>
              <a:t>Add to Display </a:t>
            </a:r>
            <a:endParaRPr lang="en-US" sz="2000" dirty="0" smtClean="0"/>
          </a:p>
          <a:p>
            <a:r>
              <a:rPr lang="en-US" sz="2000" dirty="0"/>
              <a:t>In the main ModelBuilder menu, click </a:t>
            </a:r>
            <a:r>
              <a:rPr lang="en-US" sz="2000" dirty="0" smtClean="0"/>
              <a:t>Model, click </a:t>
            </a:r>
            <a:r>
              <a:rPr lang="en-US" sz="2000" dirty="0"/>
              <a:t>Model </a:t>
            </a:r>
            <a:r>
              <a:rPr lang="en-US" sz="2000" dirty="0" smtClean="0"/>
              <a:t>Properties</a:t>
            </a:r>
            <a:r>
              <a:rPr lang="en-US" sz="2000" dirty="0"/>
              <a:t>,</a:t>
            </a:r>
            <a:r>
              <a:rPr lang="en-US" sz="2000" dirty="0" smtClean="0"/>
              <a:t> set  </a:t>
            </a:r>
            <a:r>
              <a:rPr lang="en-US" sz="2000" dirty="0"/>
              <a:t>name to AlamedaCountySchools, </a:t>
            </a:r>
            <a:r>
              <a:rPr lang="en-US" sz="2000" dirty="0" smtClean="0"/>
              <a:t>set </a:t>
            </a:r>
            <a:r>
              <a:rPr lang="en-US" sz="2000" dirty="0"/>
              <a:t>label to AlamedaCountySchools , and </a:t>
            </a:r>
            <a:r>
              <a:rPr lang="en-US" sz="2000" dirty="0" smtClean="0"/>
              <a:t> </a:t>
            </a:r>
            <a:r>
              <a:rPr lang="en-US" sz="2000" dirty="0"/>
              <a:t>Description to Schools in Alameda County, and </a:t>
            </a:r>
            <a:r>
              <a:rPr lang="en-US" sz="2000" dirty="0" smtClean="0"/>
              <a:t>check Store </a:t>
            </a:r>
            <a:r>
              <a:rPr lang="en-US" sz="2000" dirty="0"/>
              <a:t>relative path </a:t>
            </a:r>
            <a:r>
              <a:rPr lang="en-US" sz="2000" dirty="0" smtClean="0"/>
              <a:t>names.  </a:t>
            </a:r>
            <a:r>
              <a:rPr lang="en-US" sz="2000" dirty="0"/>
              <a:t>Click OK.  </a:t>
            </a: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7" t="28479" r="38608" b="24660"/>
          <a:stretch/>
        </p:blipFill>
        <p:spPr>
          <a:xfrm>
            <a:off x="2971800" y="3048000"/>
            <a:ext cx="3014319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3348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Second Geo-Processing Service (Select Features by Location)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In the main ModelBuilder menu, click Model and click </a:t>
            </a:r>
            <a:r>
              <a:rPr lang="en-US" sz="2000" dirty="0" smtClean="0"/>
              <a:t>Save</a:t>
            </a:r>
          </a:p>
          <a:p>
            <a:r>
              <a:rPr lang="en-US" sz="2000" dirty="0"/>
              <a:t>B</a:t>
            </a:r>
            <a:r>
              <a:rPr lang="en-US" sz="2000" dirty="0" smtClean="0"/>
              <a:t>rowse </a:t>
            </a:r>
            <a:r>
              <a:rPr lang="en-US" sz="2000" dirty="0"/>
              <a:t>to the SelectbyLocation </a:t>
            </a:r>
            <a:r>
              <a:rPr lang="en-US" sz="2000" dirty="0" smtClean="0"/>
              <a:t>toolbox</a:t>
            </a:r>
          </a:p>
          <a:p>
            <a:r>
              <a:rPr lang="en-US" sz="2000" dirty="0"/>
              <a:t>C</a:t>
            </a:r>
            <a:r>
              <a:rPr lang="en-US" sz="2000" dirty="0" smtClean="0"/>
              <a:t>lick </a:t>
            </a:r>
            <a:r>
              <a:rPr lang="en-US" sz="2000" dirty="0"/>
              <a:t>Model again and click </a:t>
            </a:r>
            <a:r>
              <a:rPr lang="en-US" sz="2000" dirty="0" smtClean="0"/>
              <a:t>Close </a:t>
            </a:r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40611109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the Second Geo-Processing Service in ArcMap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Open the CA_Earthquakes_for_WEBAPPwithLAYER  ArcMap document  </a:t>
            </a:r>
          </a:p>
          <a:p>
            <a:r>
              <a:rPr lang="en-US" sz="2000" dirty="0" smtClean="0"/>
              <a:t>Click the Add Data button to Navigate to the SelectbyLocation toolbox </a:t>
            </a:r>
          </a:p>
          <a:p>
            <a:r>
              <a:rPr lang="en-US" sz="2000" dirty="0"/>
              <a:t>Double-click the toolbox and add the </a:t>
            </a:r>
            <a:r>
              <a:rPr lang="en-US" sz="2000" dirty="0" smtClean="0"/>
              <a:t>AlamedaCountySchools </a:t>
            </a:r>
            <a:r>
              <a:rPr lang="en-US" sz="2000" dirty="0"/>
              <a:t>tool to the </a:t>
            </a:r>
            <a:r>
              <a:rPr lang="en-US" sz="2000" dirty="0" smtClean="0"/>
              <a:t>map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3053938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the Second Geo-Processing Service in ArcMap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AlamedaCountySchools tool layer appears as the top layer in the table of contents of the </a:t>
            </a:r>
            <a:r>
              <a:rPr lang="en-US" sz="2000" dirty="0" smtClean="0"/>
              <a:t>map</a:t>
            </a:r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8" b="4855"/>
          <a:stretch/>
        </p:blipFill>
        <p:spPr>
          <a:xfrm>
            <a:off x="1676400" y="2362199"/>
            <a:ext cx="5630300" cy="373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559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the Second Geo-Processing Service in ArcMap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Right-click the AlamedaCountySchools tool and click </a:t>
            </a:r>
            <a:r>
              <a:rPr lang="en-US" sz="2000" dirty="0" smtClean="0"/>
              <a:t>Open</a:t>
            </a:r>
            <a:endParaRPr lang="en-US" sz="2000" dirty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9" b="4724"/>
          <a:stretch/>
        </p:blipFill>
        <p:spPr>
          <a:xfrm>
            <a:off x="1447800" y="2057399"/>
            <a:ext cx="5943600" cy="406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9595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the Second Geo-Processing Service in ArcMap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Click OK on the AlamedaCountySchools tool’s dialog </a:t>
            </a:r>
            <a:r>
              <a:rPr lang="en-US" sz="2000" dirty="0" smtClean="0"/>
              <a:t>box </a:t>
            </a:r>
            <a:endParaRPr lang="en-US" sz="2000" dirty="0"/>
          </a:p>
          <a:p>
            <a:r>
              <a:rPr lang="en-US" sz="2000" dirty="0" smtClean="0"/>
              <a:t>All the Elementary </a:t>
            </a:r>
            <a:r>
              <a:rPr lang="en-US" sz="2000" dirty="0"/>
              <a:t>schools in Alameda county are </a:t>
            </a:r>
            <a:r>
              <a:rPr lang="en-US" sz="2000" dirty="0" smtClean="0"/>
              <a:t>selected</a:t>
            </a:r>
            <a:endParaRPr lang="en-US" sz="2000" dirty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10" b="4466"/>
          <a:stretch/>
        </p:blipFill>
        <p:spPr>
          <a:xfrm>
            <a:off x="1905000" y="2514600"/>
            <a:ext cx="535339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770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the Second Geo-Processing Service in ArcMap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Unselect all </a:t>
            </a:r>
            <a:r>
              <a:rPr lang="en-US" sz="2000" dirty="0"/>
              <a:t>selected features </a:t>
            </a:r>
            <a:endParaRPr lang="en-US" sz="2000" dirty="0" smtClean="0"/>
          </a:p>
          <a:p>
            <a:r>
              <a:rPr lang="en-US" sz="2000" dirty="0" smtClean="0"/>
              <a:t>Save </a:t>
            </a:r>
            <a:r>
              <a:rPr lang="en-US" sz="2000" dirty="0"/>
              <a:t>the map document with the AlamedaCountySchools, Select by Location tool layer embedded in the </a:t>
            </a:r>
            <a:r>
              <a:rPr lang="en-US" sz="2000" dirty="0" smtClean="0"/>
              <a:t>map  </a:t>
            </a:r>
          </a:p>
          <a:p>
            <a:r>
              <a:rPr lang="en-US" sz="2000" dirty="0"/>
              <a:t>N</a:t>
            </a:r>
            <a:r>
              <a:rPr lang="en-US" sz="2000" dirty="0" smtClean="0"/>
              <a:t>ame the map CA_Earthquakes_for_WEBAPPwithLAYER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4277908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smtClean="0"/>
              <a:t>Publish the Second Geo-Processing Service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In ArcCatalog, under the ArcGIS Server instance, right-click and choose Add New Service</a:t>
            </a:r>
          </a:p>
          <a:p>
            <a:r>
              <a:rPr lang="en-US" sz="2000" dirty="0" smtClean="0"/>
              <a:t>Name the service </a:t>
            </a:r>
            <a:r>
              <a:rPr lang="en-US" sz="2000" dirty="0" smtClean="0"/>
              <a:t>SelectAlamedaSchools</a:t>
            </a:r>
          </a:p>
          <a:p>
            <a:r>
              <a:rPr lang="en-US" sz="2000" dirty="0" smtClean="0"/>
              <a:t>Choose Geoprocessing Service as Type and click Next</a:t>
            </a:r>
          </a:p>
          <a:p>
            <a:r>
              <a:rPr lang="en-US" sz="2000" dirty="0" smtClean="0"/>
              <a:t>Choose the Map option and browse for the MXD file from disk</a:t>
            </a:r>
          </a:p>
          <a:p>
            <a:r>
              <a:rPr lang="en-US" sz="2000" dirty="0" smtClean="0"/>
              <a:t>Select the CA_Earthquakes_for_WEBAPPwithLAYER  map document which contains the Select by Location, AlamedaCountySchools tool embedded in it</a:t>
            </a:r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479480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Web Application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First log in to ArcGIS Server </a:t>
            </a:r>
            <a:r>
              <a:rPr lang="en-US" sz="2000" dirty="0" smtClean="0"/>
              <a:t>Manager</a:t>
            </a:r>
          </a:p>
          <a:p>
            <a:r>
              <a:rPr lang="en-US" sz="2000" dirty="0" smtClean="0"/>
              <a:t>Click </a:t>
            </a:r>
            <a:r>
              <a:rPr lang="en-US" sz="2000" dirty="0"/>
              <a:t>Create a Web </a:t>
            </a:r>
            <a:r>
              <a:rPr lang="en-US" sz="2000" dirty="0" smtClean="0"/>
              <a:t>application</a:t>
            </a:r>
          </a:p>
          <a:p>
            <a:r>
              <a:rPr lang="en-US" sz="2000" dirty="0"/>
              <a:t>In the name text box, type </a:t>
            </a:r>
            <a:r>
              <a:rPr lang="en-US" sz="2000" dirty="0" smtClean="0"/>
              <a:t>SelectandBufferVersionTwo for the name of the Web Application</a:t>
            </a:r>
          </a:p>
          <a:p>
            <a:r>
              <a:rPr lang="en-US" sz="2000" dirty="0"/>
              <a:t>In the description text box, type Buffer Features Interactively and Select Features by </a:t>
            </a:r>
            <a:r>
              <a:rPr lang="en-US" sz="2000" dirty="0" smtClean="0"/>
              <a:t>Location</a:t>
            </a:r>
          </a:p>
          <a:p>
            <a:r>
              <a:rPr lang="en-US" sz="2000" dirty="0"/>
              <a:t>Click </a:t>
            </a:r>
            <a:r>
              <a:rPr lang="en-US" sz="2000" dirty="0" smtClean="0"/>
              <a:t>Next</a:t>
            </a:r>
          </a:p>
          <a:p>
            <a:r>
              <a:rPr lang="en-US" sz="2000" dirty="0" smtClean="0"/>
              <a:t>Click </a:t>
            </a:r>
            <a:r>
              <a:rPr lang="en-US" sz="2000" dirty="0"/>
              <a:t>Add Layers and select the ArcGIS Server that contains the map service and two geo-processing services created </a:t>
            </a:r>
            <a:r>
              <a:rPr lang="en-US" sz="2000" dirty="0" smtClean="0"/>
              <a:t>earlier</a:t>
            </a:r>
          </a:p>
          <a:p>
            <a:r>
              <a:rPr lang="en-US" sz="2000" dirty="0"/>
              <a:t>First, choose the map service CA_Earthquakes_for_WEBAPP </a:t>
            </a:r>
            <a:r>
              <a:rPr lang="en-US" sz="2000" dirty="0" smtClean="0"/>
              <a:t>and click Add</a:t>
            </a:r>
          </a:p>
          <a:p>
            <a:r>
              <a:rPr lang="en-US" sz="2000" dirty="0"/>
              <a:t>C</a:t>
            </a:r>
            <a:r>
              <a:rPr lang="en-US" sz="2000" dirty="0" smtClean="0"/>
              <a:t>lick </a:t>
            </a:r>
            <a:r>
              <a:rPr lang="en-US" sz="2000" dirty="0"/>
              <a:t>Close to return to the list of layers and click </a:t>
            </a:r>
            <a:r>
              <a:rPr lang="en-US" sz="2000" dirty="0" smtClean="0"/>
              <a:t>Next</a:t>
            </a:r>
          </a:p>
          <a:p>
            <a:r>
              <a:rPr lang="en-US" sz="2000" dirty="0"/>
              <a:t>Click Add New Task, Click on Supporting Services, select the Local connection showing the Web Server name, locate the BufferService geoprocessing toolbox and click on Buffer </a:t>
            </a:r>
            <a:r>
              <a:rPr lang="en-US" sz="2000" dirty="0" smtClean="0"/>
              <a:t>Points and click Apply</a:t>
            </a:r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63220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Create Web Application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Click Add New Task, Click on Supporting Services, select the Local connection showing the Web Server name, locate the SelectbyLocation geoprocessing toolbox and click on SelectAlamedaSchools and click Apply</a:t>
            </a:r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40824511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Deploy Web Application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Click on the URL to bring up the newly created Web Application, </a:t>
            </a:r>
            <a:r>
              <a:rPr lang="en-US" sz="2000" dirty="0" smtClean="0"/>
              <a:t>SelectandBufferVersionTwo</a:t>
            </a:r>
            <a:endParaRPr lang="en-US" sz="2000" dirty="0"/>
          </a:p>
          <a:p>
            <a:endParaRPr lang="en-US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2" b="3948"/>
          <a:stretch/>
        </p:blipFill>
        <p:spPr>
          <a:xfrm>
            <a:off x="1572087" y="2346664"/>
            <a:ext cx="5666913" cy="384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224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Deploy Web Application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Web </a:t>
            </a:r>
            <a:r>
              <a:rPr lang="en-US" sz="2000" dirty="0" smtClean="0"/>
              <a:t>application </a:t>
            </a:r>
            <a:r>
              <a:rPr lang="en-US" sz="2000" dirty="0"/>
              <a:t>opens successfully</a:t>
            </a:r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9" b="3560"/>
          <a:stretch/>
        </p:blipFill>
        <p:spPr>
          <a:xfrm>
            <a:off x="1676400" y="2133600"/>
            <a:ext cx="5810250" cy="392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983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Web Application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Zoom in closer to </a:t>
            </a:r>
            <a:r>
              <a:rPr lang="en-US" sz="2000" dirty="0" smtClean="0"/>
              <a:t>Alameda </a:t>
            </a:r>
            <a:r>
              <a:rPr lang="en-US" sz="2000" dirty="0"/>
              <a:t>county to see the geoprocessing capabilities </a:t>
            </a:r>
            <a:endParaRPr lang="en-US" sz="2000" dirty="0" smtClean="0"/>
          </a:p>
          <a:p>
            <a:endParaRPr lang="en-US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7" b="4077"/>
          <a:stretch/>
        </p:blipFill>
        <p:spPr>
          <a:xfrm>
            <a:off x="1752600" y="2133483"/>
            <a:ext cx="5943600" cy="396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7074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Web Application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Click on the first Geoprocessing Task, this is the Buffer Points geoprocessing </a:t>
            </a:r>
            <a:r>
              <a:rPr lang="en-US" sz="2000" dirty="0" smtClean="0"/>
              <a:t>task</a:t>
            </a:r>
          </a:p>
          <a:p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04" b="3560"/>
          <a:stretch/>
        </p:blipFill>
        <p:spPr>
          <a:xfrm>
            <a:off x="1600200" y="2286000"/>
            <a:ext cx="5950532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754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Web Application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user selects point features interactively </a:t>
            </a:r>
          </a:p>
          <a:p>
            <a:endParaRPr lang="en-US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8" b="5372"/>
          <a:stretch/>
        </p:blipFill>
        <p:spPr>
          <a:xfrm>
            <a:off x="1752600" y="2209799"/>
            <a:ext cx="5715000" cy="376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1579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 Web Application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</a:t>
            </a:r>
            <a:r>
              <a:rPr lang="en-US" sz="2000" dirty="0" smtClean="0"/>
              <a:t>tool runs </a:t>
            </a:r>
            <a:r>
              <a:rPr lang="en-US" sz="2000" dirty="0"/>
              <a:t>successfully displaying </a:t>
            </a:r>
            <a:r>
              <a:rPr lang="en-US" sz="2000" dirty="0" smtClean="0"/>
              <a:t>a buffer </a:t>
            </a:r>
            <a:r>
              <a:rPr lang="en-US" sz="2000" dirty="0"/>
              <a:t>around </a:t>
            </a:r>
            <a:r>
              <a:rPr lang="en-US" sz="2000" dirty="0" smtClean="0"/>
              <a:t>each selected feature</a:t>
            </a:r>
            <a:endParaRPr lang="en-US" sz="2000" dirty="0"/>
          </a:p>
          <a:p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8" b="5632"/>
          <a:stretch/>
        </p:blipFill>
        <p:spPr>
          <a:xfrm>
            <a:off x="1447800" y="2057400"/>
            <a:ext cx="6270127" cy="413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0885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</a:t>
            </a:r>
            <a:r>
              <a:rPr lang="en-US" sz="3000" dirty="0" smtClean="0"/>
              <a:t> Web Application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</a:t>
            </a:r>
            <a:r>
              <a:rPr lang="en-US" sz="2000" dirty="0" smtClean="0"/>
              <a:t>he </a:t>
            </a:r>
            <a:r>
              <a:rPr lang="en-US" sz="2000" dirty="0"/>
              <a:t>user clicks on the second Geoprocessing Task</a:t>
            </a:r>
            <a:r>
              <a:rPr lang="en-US" sz="2000" dirty="0" smtClean="0"/>
              <a:t>, </a:t>
            </a:r>
            <a:r>
              <a:rPr lang="en-US" sz="2000" dirty="0"/>
              <a:t>the AlamedaCountySchools geoprocessing task </a:t>
            </a:r>
            <a:endParaRPr lang="en-US" sz="2000" dirty="0" smtClean="0"/>
          </a:p>
          <a:p>
            <a:endParaRPr lang="en-US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6" b="3690"/>
          <a:stretch/>
        </p:blipFill>
        <p:spPr>
          <a:xfrm>
            <a:off x="1828800" y="2438400"/>
            <a:ext cx="5505450" cy="367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5330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</a:t>
            </a:r>
            <a:r>
              <a:rPr lang="en-US" sz="3000" dirty="0" smtClean="0"/>
              <a:t> Web Application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</a:t>
            </a:r>
            <a:r>
              <a:rPr lang="en-US" sz="2000" dirty="0" smtClean="0"/>
              <a:t>user clicks run and all the Elementary </a:t>
            </a:r>
            <a:r>
              <a:rPr lang="en-US" sz="2000" dirty="0"/>
              <a:t>schools in Alameda </a:t>
            </a:r>
            <a:r>
              <a:rPr lang="en-US" sz="2000" dirty="0" smtClean="0"/>
              <a:t>county are selected</a:t>
            </a:r>
          </a:p>
          <a:p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3" b="2912"/>
          <a:stretch/>
        </p:blipFill>
        <p:spPr>
          <a:xfrm>
            <a:off x="1828800" y="2209800"/>
            <a:ext cx="5886450" cy="404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433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</a:t>
            </a:r>
            <a:r>
              <a:rPr lang="en-US" sz="3000" dirty="0" smtClean="0"/>
              <a:t> Web Application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</a:t>
            </a:r>
            <a:r>
              <a:rPr lang="en-US" sz="2000" dirty="0" smtClean="0"/>
              <a:t>next </a:t>
            </a:r>
            <a:r>
              <a:rPr lang="en-US" sz="2000" dirty="0"/>
              <a:t>screen </a:t>
            </a:r>
            <a:r>
              <a:rPr lang="en-US" sz="2000" dirty="0" smtClean="0"/>
              <a:t>shot </a:t>
            </a:r>
            <a:r>
              <a:rPr lang="en-US" sz="2000" dirty="0"/>
              <a:t>provide a better visual representation of the resulting Select by Location, AlamedaCountySchools, geoprocessing routine.</a:t>
            </a:r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1309628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Test</a:t>
            </a:r>
            <a:r>
              <a:rPr lang="en-US" sz="3000" dirty="0" smtClean="0"/>
              <a:t> Web Application</a:t>
            </a:r>
            <a:endParaRPr lang="en-US" sz="3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273" y="1600200"/>
            <a:ext cx="5657453" cy="4525963"/>
          </a:xfrm>
        </p:spPr>
      </p:pic>
    </p:spTree>
    <p:extLst>
      <p:ext uri="{BB962C8B-B14F-4D97-AF65-F5344CB8AC3E}">
        <p14:creationId xmlns:p14="http://schemas.microsoft.com/office/powerpoint/2010/main" val="3555483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1618</Words>
  <Application>Microsoft Office PowerPoint</Application>
  <PresentationFormat>On-screen Show (4:3)</PresentationFormat>
  <Paragraphs>177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Geography 385  Introduction to ArcGIS Web Application Design </vt:lpstr>
      <vt:lpstr>Project Summary and Purpose</vt:lpstr>
      <vt:lpstr>Create Map Document</vt:lpstr>
      <vt:lpstr>California earthquake epicenters since 1800,  Elementary Schools, California Counties, and Alameda County </vt:lpstr>
      <vt:lpstr>Prepare and Save Map</vt:lpstr>
      <vt:lpstr>Publish Map as Map Service</vt:lpstr>
      <vt:lpstr>Create First Geo-Processing Service (Buffer Points)</vt:lpstr>
      <vt:lpstr>Data Folder Organization for First Geo-Processing Service </vt:lpstr>
      <vt:lpstr>Create First Geo-Processing Service (Buffer Points)</vt:lpstr>
      <vt:lpstr>Create First Geo-Processing Service (Buffer Points)</vt:lpstr>
      <vt:lpstr>Create First Geo-Processing Service (Buffer Points)</vt:lpstr>
      <vt:lpstr>Create First Geo-Processing Service (Buffer Points)</vt:lpstr>
      <vt:lpstr>Create First Geo-Processing Service (Buffer Points)</vt:lpstr>
      <vt:lpstr>Create First Geo-Processing Service (Buffer Points)</vt:lpstr>
      <vt:lpstr>Create First Geo-Processing Service (Buffer Points)</vt:lpstr>
      <vt:lpstr>Create First Geo-Processing Service (Buffer Points)</vt:lpstr>
      <vt:lpstr>Create First Geo-Processing Service (Buffer Points)</vt:lpstr>
      <vt:lpstr>Create First Geo-Processing Service (Buffer Points)</vt:lpstr>
      <vt:lpstr>Test the First Geo-Processing Model in ArcMap</vt:lpstr>
      <vt:lpstr>Test the First Geo-Processing Model in ArcMap</vt:lpstr>
      <vt:lpstr>Test the First Geo-Processing Model in ArcMap</vt:lpstr>
      <vt:lpstr>Test the First Geo-Processing Model in ArcMap</vt:lpstr>
      <vt:lpstr>Test the First Geo-Processing Model in ArcMap</vt:lpstr>
      <vt:lpstr>Test the First Geo-Processing Model in ArcMap</vt:lpstr>
      <vt:lpstr>Test the First Geo-Processing Model in ArcMap</vt:lpstr>
      <vt:lpstr>Test the First Geo-Processing Model in ArcMap</vt:lpstr>
      <vt:lpstr>Test the First Geo-Processing Model in ArcMap</vt:lpstr>
      <vt:lpstr>Publish the First Geo-Processing Service</vt:lpstr>
      <vt:lpstr>Create Second Geo-Processing Service (Select Features by Location)</vt:lpstr>
      <vt:lpstr>Create Second Geo-Processing Service (Select Features by Location)</vt:lpstr>
      <vt:lpstr>Create Second Geo-Processing Service (Select Features by Location)</vt:lpstr>
      <vt:lpstr>Create Second Geo-Processing Service (Select Features by Location)</vt:lpstr>
      <vt:lpstr>Create Second Geo-Processing Service (Select Features by Location)</vt:lpstr>
      <vt:lpstr>Create Second Geo-Processing Service (Select Features by Location)</vt:lpstr>
      <vt:lpstr>Create Second Geo-Processing Service (Select Features by Location)</vt:lpstr>
      <vt:lpstr>Create Second Geo-Processing Service (Select Features by Location)</vt:lpstr>
      <vt:lpstr>Test the Second Geo-Processing Service in ArcMap</vt:lpstr>
      <vt:lpstr>Test the Second Geo-Processing Service in ArcMap</vt:lpstr>
      <vt:lpstr>Test the Second Geo-Processing Service in ArcMap</vt:lpstr>
      <vt:lpstr>Test the Second Geo-Processing Service in ArcMap</vt:lpstr>
      <vt:lpstr>Test the Second Geo-Processing Service in ArcMap</vt:lpstr>
      <vt:lpstr>Publish the Second Geo-Processing Service</vt:lpstr>
      <vt:lpstr>Create Web Application</vt:lpstr>
      <vt:lpstr>Create Web Application</vt:lpstr>
      <vt:lpstr>Deploy Web Application</vt:lpstr>
      <vt:lpstr>Deploy Web Application</vt:lpstr>
      <vt:lpstr>Test Web Application</vt:lpstr>
      <vt:lpstr>Test Web Application</vt:lpstr>
      <vt:lpstr>Test Web Application</vt:lpstr>
      <vt:lpstr>Test Web Application</vt:lpstr>
      <vt:lpstr>Test Web Application</vt:lpstr>
      <vt:lpstr>Test Web Application</vt:lpstr>
      <vt:lpstr>Test Web Application</vt:lpstr>
      <vt:lpstr>Test Web Application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 385  Introduction to ArcGIS Web Application Design</dc:title>
  <dc:creator>LStuden</dc:creator>
  <cp:lastModifiedBy>LStuden</cp:lastModifiedBy>
  <cp:revision>22</cp:revision>
  <dcterms:created xsi:type="dcterms:W3CDTF">2011-12-15T21:52:06Z</dcterms:created>
  <dcterms:modified xsi:type="dcterms:W3CDTF">2011-12-16T01:26:55Z</dcterms:modified>
</cp:coreProperties>
</file>